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75" r:id="rId2"/>
    <p:sldId id="276" r:id="rId3"/>
    <p:sldId id="284" r:id="rId4"/>
    <p:sldId id="294" r:id="rId5"/>
    <p:sldId id="281" r:id="rId6"/>
    <p:sldId id="285" r:id="rId7"/>
    <p:sldId id="282" r:id="rId8"/>
    <p:sldId id="286" r:id="rId9"/>
    <p:sldId id="292" r:id="rId10"/>
    <p:sldId id="295" r:id="rId11"/>
    <p:sldId id="296" r:id="rId12"/>
    <p:sldId id="297" r:id="rId13"/>
    <p:sldId id="293" r:id="rId14"/>
    <p:sldId id="288" r:id="rId15"/>
    <p:sldId id="289" r:id="rId16"/>
    <p:sldId id="298" r:id="rId17"/>
    <p:sldId id="299" r:id="rId18"/>
    <p:sldId id="300" r:id="rId19"/>
    <p:sldId id="302" r:id="rId20"/>
    <p:sldId id="304" r:id="rId21"/>
    <p:sldId id="305" r:id="rId22"/>
    <p:sldId id="306" r:id="rId23"/>
    <p:sldId id="307" r:id="rId24"/>
    <p:sldId id="308" r:id="rId25"/>
    <p:sldId id="309" r:id="rId26"/>
    <p:sldId id="310" r:id="rId27"/>
    <p:sldId id="312" r:id="rId28"/>
    <p:sldId id="316" r:id="rId29"/>
    <p:sldId id="317" r:id="rId30"/>
    <p:sldId id="311" r:id="rId31"/>
    <p:sldId id="313" r:id="rId32"/>
    <p:sldId id="314" r:id="rId33"/>
    <p:sldId id="318" r:id="rId34"/>
    <p:sldId id="319" r:id="rId35"/>
    <p:sldId id="326" r:id="rId36"/>
    <p:sldId id="321" r:id="rId37"/>
    <p:sldId id="315" r:id="rId38"/>
    <p:sldId id="320" r:id="rId39"/>
    <p:sldId id="325" r:id="rId40"/>
    <p:sldId id="322" r:id="rId41"/>
    <p:sldId id="323" r:id="rId42"/>
    <p:sldId id="324" r:id="rId43"/>
    <p:sldId id="273" r:id="rId44"/>
    <p:sldId id="327" r:id="rId4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7200" rtl="0" fontAlgn="auto" latinLnBrk="0" hangingPunct="0">
      <a:lnSpc>
        <a:spcPts val="6600"/>
      </a:lnSpc>
      <a:spcBef>
        <a:spcPts val="15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228600" algn="ctr" defTabSz="457200" rtl="0" fontAlgn="auto" latinLnBrk="0" hangingPunct="0">
      <a:lnSpc>
        <a:spcPts val="6600"/>
      </a:lnSpc>
      <a:spcBef>
        <a:spcPts val="15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457200" algn="ctr" defTabSz="457200" rtl="0" fontAlgn="auto" latinLnBrk="0" hangingPunct="0">
      <a:lnSpc>
        <a:spcPts val="6600"/>
      </a:lnSpc>
      <a:spcBef>
        <a:spcPts val="15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685800" algn="ctr" defTabSz="457200" rtl="0" fontAlgn="auto" latinLnBrk="0" hangingPunct="0">
      <a:lnSpc>
        <a:spcPts val="6600"/>
      </a:lnSpc>
      <a:spcBef>
        <a:spcPts val="15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914400" algn="ctr" defTabSz="457200" rtl="0" fontAlgn="auto" latinLnBrk="0" hangingPunct="0">
      <a:lnSpc>
        <a:spcPts val="6600"/>
      </a:lnSpc>
      <a:spcBef>
        <a:spcPts val="15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1143000" algn="ctr" defTabSz="457200" rtl="0" fontAlgn="auto" latinLnBrk="0" hangingPunct="0">
      <a:lnSpc>
        <a:spcPts val="6600"/>
      </a:lnSpc>
      <a:spcBef>
        <a:spcPts val="15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1371600" algn="ctr" defTabSz="457200" rtl="0" fontAlgn="auto" latinLnBrk="0" hangingPunct="0">
      <a:lnSpc>
        <a:spcPts val="6600"/>
      </a:lnSpc>
      <a:spcBef>
        <a:spcPts val="15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1600200" algn="ctr" defTabSz="457200" rtl="0" fontAlgn="auto" latinLnBrk="0" hangingPunct="0">
      <a:lnSpc>
        <a:spcPts val="6600"/>
      </a:lnSpc>
      <a:spcBef>
        <a:spcPts val="15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1828800" algn="ctr" defTabSz="457200" rtl="0" fontAlgn="auto" latinLnBrk="0" hangingPunct="0">
      <a:lnSpc>
        <a:spcPts val="6600"/>
      </a:lnSpc>
      <a:spcBef>
        <a:spcPts val="15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618"/>
    <a:srgbClr val="FFC000"/>
    <a:srgbClr val="193564"/>
    <a:srgbClr val="000000"/>
    <a:srgbClr val="53585F"/>
    <a:srgbClr val="2659AF"/>
    <a:srgbClr val="4285F4"/>
    <a:srgbClr val="4285F5"/>
    <a:srgbClr val="FFFFFF"/>
    <a:srgbClr val="705D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2013130"/>
              <a:satOff val="13278"/>
              <a:lumOff val="-18216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6671749"/>
              <a:satOff val="3636"/>
              <a:lumOff val="5076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02"/>
    <p:restoredTop sz="63836"/>
  </p:normalViewPr>
  <p:slideViewPr>
    <p:cSldViewPr snapToGrid="0" snapToObjects="1">
      <p:cViewPr varScale="1">
        <p:scale>
          <a:sx n="37" d="100"/>
          <a:sy n="37" d="100"/>
        </p:scale>
        <p:origin x="576" y="200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26" d="100"/>
          <a:sy n="126" d="100"/>
        </p:scale>
        <p:origin x="1856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8154C6-80BB-0040-82AF-33B4FE0AFD5B}" type="datetimeFigureOut">
              <a:rPr lang="en-US" smtClean="0"/>
              <a:t>2/15/19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DAE227-8048-6047-988C-910359B07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45857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6" name="Shape 28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646509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20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r>
              <a:rPr lang="en-US" dirty="0"/>
              <a:t>timer by Gregor </a:t>
            </a:r>
            <a:r>
              <a:rPr lang="en-US" dirty="0" err="1"/>
              <a:t>Cresnar</a:t>
            </a:r>
            <a:r>
              <a:rPr lang="en-US" dirty="0"/>
              <a:t> from the Noun Project</a:t>
            </a:r>
          </a:p>
          <a:p>
            <a:pPr algn="l" defTabSz="457200" rtl="0" latinLnBrk="0">
              <a:lnSpc>
                <a:spcPct val="117999"/>
              </a:lnSpc>
            </a:pPr>
            <a:r>
              <a:rPr lang="en-US" dirty="0"/>
              <a:t>bottleneck by Stephen Plaster from the Noun Project</a:t>
            </a:r>
          </a:p>
          <a:p>
            <a:pPr algn="l" defTabSz="457200" rtl="0" latinLnBrk="0">
              <a:lnSpc>
                <a:spcPct val="117999"/>
              </a:lnSpc>
            </a:pPr>
            <a:r>
              <a:rPr lang="en-US" dirty="0"/>
              <a:t>Network by </a:t>
            </a:r>
            <a:r>
              <a:rPr lang="en-US" dirty="0" err="1"/>
              <a:t>atlantamountain</a:t>
            </a:r>
            <a:r>
              <a:rPr lang="en-US" dirty="0"/>
              <a:t> from the Noun Project</a:t>
            </a:r>
          </a:p>
          <a:p>
            <a:pPr algn="l" defTabSz="457200" rtl="0" latinLnBrk="0">
              <a:lnSpc>
                <a:spcPct val="117999"/>
              </a:lnSpc>
            </a:pPr>
            <a:r>
              <a:rPr lang="en-US" dirty="0"/>
              <a:t>hardware by </a:t>
            </a:r>
            <a:r>
              <a:rPr lang="en-US" dirty="0" err="1"/>
              <a:t>ProSymbols</a:t>
            </a:r>
            <a:r>
              <a:rPr lang="en-US" dirty="0"/>
              <a:t> from the Noun Project</a:t>
            </a:r>
          </a:p>
        </p:txBody>
      </p:sp>
    </p:spTree>
    <p:extLst>
      <p:ext uri="{BB962C8B-B14F-4D97-AF65-F5344CB8AC3E}">
        <p14:creationId xmlns:p14="http://schemas.microsoft.com/office/powerpoint/2010/main" val="10071883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7904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r>
              <a:rPr lang="en-US" dirty="0"/>
              <a:t>Data by </a:t>
            </a:r>
            <a:r>
              <a:rPr lang="en-US" dirty="0" err="1"/>
              <a:t>arjuazka</a:t>
            </a:r>
            <a:r>
              <a:rPr lang="en-US" dirty="0"/>
              <a:t> from the Noun Project</a:t>
            </a:r>
          </a:p>
        </p:txBody>
      </p:sp>
    </p:spTree>
    <p:extLst>
      <p:ext uri="{BB962C8B-B14F-4D97-AF65-F5344CB8AC3E}">
        <p14:creationId xmlns:p14="http://schemas.microsoft.com/office/powerpoint/2010/main" val="30331422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r>
              <a:rPr lang="en-US" dirty="0"/>
              <a:t>Data by </a:t>
            </a:r>
            <a:r>
              <a:rPr lang="en-US" dirty="0" err="1"/>
              <a:t>arjuazka</a:t>
            </a:r>
            <a:r>
              <a:rPr lang="en-US" dirty="0"/>
              <a:t> from the Noun Project</a:t>
            </a:r>
          </a:p>
          <a:p>
            <a:pPr algn="l" defTabSz="457200" rtl="0" latinLnBrk="0">
              <a:lnSpc>
                <a:spcPct val="117999"/>
              </a:lnSpc>
            </a:pPr>
            <a:r>
              <a:rPr lang="en-US" dirty="0"/>
              <a:t>Microchip by Edwin </a:t>
            </a:r>
            <a:r>
              <a:rPr lang="en-US" dirty="0" err="1"/>
              <a:t>Prayogi</a:t>
            </a:r>
            <a:r>
              <a:rPr lang="en-US" dirty="0"/>
              <a:t> M from the Noun Project</a:t>
            </a:r>
          </a:p>
        </p:txBody>
      </p:sp>
    </p:spTree>
    <p:extLst>
      <p:ext uri="{BB962C8B-B14F-4D97-AF65-F5344CB8AC3E}">
        <p14:creationId xmlns:p14="http://schemas.microsoft.com/office/powerpoint/2010/main" val="35176147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r>
              <a:rPr lang="en-US" dirty="0"/>
              <a:t>Data by </a:t>
            </a:r>
            <a:r>
              <a:rPr lang="en-US" dirty="0" err="1"/>
              <a:t>arjuazka</a:t>
            </a:r>
            <a:r>
              <a:rPr lang="en-US" dirty="0"/>
              <a:t> from the Noun Project</a:t>
            </a:r>
          </a:p>
          <a:p>
            <a:pPr algn="l" defTabSz="457200" rtl="0" latinLnBrk="0">
              <a:lnSpc>
                <a:spcPct val="117999"/>
              </a:lnSpc>
            </a:pPr>
            <a:r>
              <a:rPr lang="en-US" dirty="0"/>
              <a:t>Microchip by Edwin </a:t>
            </a:r>
            <a:r>
              <a:rPr lang="en-US" dirty="0" err="1"/>
              <a:t>Prayogi</a:t>
            </a:r>
            <a:r>
              <a:rPr lang="en-US" dirty="0"/>
              <a:t> M from the Noun Project</a:t>
            </a:r>
          </a:p>
        </p:txBody>
      </p:sp>
    </p:spTree>
    <p:extLst>
      <p:ext uri="{BB962C8B-B14F-4D97-AF65-F5344CB8AC3E}">
        <p14:creationId xmlns:p14="http://schemas.microsoft.com/office/powerpoint/2010/main" val="4518878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r>
              <a:rPr lang="en-US" dirty="0"/>
              <a:t>erase by Dan </a:t>
            </a:r>
            <a:r>
              <a:rPr lang="en-US" dirty="0" err="1"/>
              <a:t>Hetteix</a:t>
            </a:r>
            <a:r>
              <a:rPr lang="en-US" dirty="0"/>
              <a:t> from the Noun Project</a:t>
            </a:r>
          </a:p>
        </p:txBody>
      </p:sp>
    </p:spTree>
    <p:extLst>
      <p:ext uri="{BB962C8B-B14F-4D97-AF65-F5344CB8AC3E}">
        <p14:creationId xmlns:p14="http://schemas.microsoft.com/office/powerpoint/2010/main" val="4537230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r>
              <a:rPr lang="en-US" dirty="0"/>
              <a:t>erase by Dan </a:t>
            </a:r>
            <a:r>
              <a:rPr lang="en-US" dirty="0" err="1"/>
              <a:t>Hetteix</a:t>
            </a:r>
            <a:r>
              <a:rPr lang="en-US" dirty="0"/>
              <a:t> from the Noun Project</a:t>
            </a:r>
          </a:p>
        </p:txBody>
      </p:sp>
    </p:spTree>
    <p:extLst>
      <p:ext uri="{BB962C8B-B14F-4D97-AF65-F5344CB8AC3E}">
        <p14:creationId xmlns:p14="http://schemas.microsoft.com/office/powerpoint/2010/main" val="1442185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680"/>
              </a:lnSpc>
              <a:spcBef>
                <a:spcPts val="0"/>
              </a:spcBef>
            </a:pPr>
            <a:r>
              <a:rPr lang="en-US" dirty="0"/>
              <a:t>PDP-11 photo </a:t>
            </a:r>
            <a:r>
              <a:rPr lang="en-US" sz="2400" dirty="0"/>
              <a:t>By </a:t>
            </a:r>
            <a:r>
              <a:rPr lang="en-US" sz="2400" dirty="0" err="1"/>
              <a:t>Stefan_Kögl</a:t>
            </a:r>
            <a:r>
              <a:rPr lang="en-US" sz="2400" dirty="0"/>
              <a:t> - Own work, CC BY-SA 3.0, https://</a:t>
            </a:r>
            <a:r>
              <a:rPr lang="en-US" sz="2400" dirty="0" err="1"/>
              <a:t>commons.wikimedia.org</a:t>
            </a:r>
            <a:r>
              <a:rPr lang="en-US" sz="2400" dirty="0"/>
              <a:t>/w/</a:t>
            </a:r>
            <a:r>
              <a:rPr lang="en-US" sz="2400" dirty="0" err="1"/>
              <a:t>index.php?curid</a:t>
            </a:r>
            <a:r>
              <a:rPr lang="en-US" sz="2400" dirty="0"/>
              <a:t>=466937</a:t>
            </a:r>
          </a:p>
          <a:p>
            <a:pPr algn="l" defTabSz="457200" rtl="0" latinLnBrk="0">
              <a:lnSpc>
                <a:spcPct val="117999"/>
              </a:lnSpc>
            </a:pPr>
            <a:endParaRPr lang="en-US" dirty="0"/>
          </a:p>
          <a:p>
            <a:pPr algn="l" defTabSz="457200" rtl="0" latinLnBrk="0">
              <a:lnSpc>
                <a:spcPct val="117999"/>
              </a:lnSpc>
            </a:pPr>
            <a:r>
              <a:rPr lang="en-US" dirty="0"/>
              <a:t>Mac photo from https://</a:t>
            </a:r>
            <a:r>
              <a:rPr lang="en-US" dirty="0" err="1"/>
              <a:t>bytemyvdu.wordpress.com</a:t>
            </a:r>
            <a:r>
              <a:rPr lang="en-US" dirty="0"/>
              <a:t>/category/plus/</a:t>
            </a:r>
          </a:p>
          <a:p>
            <a:pPr algn="l" defTabSz="457200" rtl="0" latinLnBrk="0">
              <a:lnSpc>
                <a:spcPct val="117999"/>
              </a:lnSpc>
            </a:pPr>
            <a:endParaRPr lang="en-US" dirty="0"/>
          </a:p>
          <a:p>
            <a:pPr algn="l" defTabSz="457200" rtl="0" latinLnBrk="0">
              <a:lnSpc>
                <a:spcPct val="117999"/>
              </a:lnSpc>
            </a:pPr>
            <a:r>
              <a:rPr lang="en-US" dirty="0"/>
              <a:t>Cray-1 photo By Clemens PFEIFFER - Own work, CC BY 2.5, https://</a:t>
            </a:r>
            <a:r>
              <a:rPr lang="en-US" dirty="0" err="1"/>
              <a:t>commons.wikimedia.org</a:t>
            </a:r>
            <a:r>
              <a:rPr lang="en-US" dirty="0"/>
              <a:t>/w/</a:t>
            </a:r>
            <a:r>
              <a:rPr lang="en-US" dirty="0" err="1"/>
              <a:t>index.php?curid</a:t>
            </a:r>
            <a:r>
              <a:rPr lang="en-US" dirty="0"/>
              <a:t>=1441453</a:t>
            </a:r>
          </a:p>
          <a:p>
            <a:pPr algn="l" defTabSz="457200" rtl="0" latinLnBrk="0">
              <a:lnSpc>
                <a:spcPct val="117999"/>
              </a:lnSpc>
            </a:pPr>
            <a:endParaRPr lang="en-US" dirty="0"/>
          </a:p>
          <a:p>
            <a:pPr algn="l" defTabSz="457200" rtl="0" latinLnBrk="0">
              <a:lnSpc>
                <a:spcPct val="117999"/>
              </a:lnSpc>
            </a:pPr>
            <a:r>
              <a:rPr lang="en-US" dirty="0"/>
              <a:t>iPhone photo from https://</a:t>
            </a:r>
            <a:r>
              <a:rPr lang="en-US" dirty="0" err="1"/>
              <a:t>www.imore.com</a:t>
            </a:r>
            <a:r>
              <a:rPr lang="en-US" dirty="0"/>
              <a:t>/iphone-2g</a:t>
            </a:r>
          </a:p>
        </p:txBody>
      </p:sp>
    </p:spTree>
    <p:extLst>
      <p:ext uri="{BB962C8B-B14F-4D97-AF65-F5344CB8AC3E}">
        <p14:creationId xmlns:p14="http://schemas.microsoft.com/office/powerpoint/2010/main" val="1861517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680"/>
              </a:lnSpc>
              <a:spcBef>
                <a:spcPts val="0"/>
              </a:spcBef>
            </a:pPr>
            <a:r>
              <a:rPr lang="en-US" dirty="0"/>
              <a:t>PDP-11 photo </a:t>
            </a:r>
            <a:r>
              <a:rPr lang="en-US" sz="2400" dirty="0"/>
              <a:t>By </a:t>
            </a:r>
            <a:r>
              <a:rPr lang="en-US" sz="2400" dirty="0" err="1"/>
              <a:t>Stefan_Kögl</a:t>
            </a:r>
            <a:r>
              <a:rPr lang="en-US" sz="2400" dirty="0"/>
              <a:t> - Own work, CC BY-SA 3.0, https://</a:t>
            </a:r>
            <a:r>
              <a:rPr lang="en-US" sz="2400" dirty="0" err="1"/>
              <a:t>commons.wikimedia.org</a:t>
            </a:r>
            <a:r>
              <a:rPr lang="en-US" sz="2400" dirty="0"/>
              <a:t>/w/</a:t>
            </a:r>
            <a:r>
              <a:rPr lang="en-US" sz="2400" dirty="0" err="1"/>
              <a:t>index.php?curid</a:t>
            </a:r>
            <a:r>
              <a:rPr lang="en-US" sz="2400" dirty="0"/>
              <a:t>=466937</a:t>
            </a:r>
          </a:p>
          <a:p>
            <a:pPr algn="l" defTabSz="457200" rtl="0" latinLnBrk="0">
              <a:lnSpc>
                <a:spcPct val="117999"/>
              </a:lnSpc>
            </a:pPr>
            <a:endParaRPr lang="en-US" dirty="0"/>
          </a:p>
          <a:p>
            <a:pPr algn="l" defTabSz="457200" rtl="0" latinLnBrk="0">
              <a:lnSpc>
                <a:spcPct val="117999"/>
              </a:lnSpc>
            </a:pPr>
            <a:r>
              <a:rPr lang="en-US" dirty="0"/>
              <a:t>Mac photo from https://</a:t>
            </a:r>
            <a:r>
              <a:rPr lang="en-US" dirty="0" err="1"/>
              <a:t>bytemyvdu.wordpress.com</a:t>
            </a:r>
            <a:r>
              <a:rPr lang="en-US" dirty="0"/>
              <a:t>/category/plus/</a:t>
            </a:r>
          </a:p>
          <a:p>
            <a:pPr algn="l" defTabSz="457200" rtl="0" latinLnBrk="0">
              <a:lnSpc>
                <a:spcPct val="117999"/>
              </a:lnSpc>
            </a:pPr>
            <a:endParaRPr lang="en-US" dirty="0"/>
          </a:p>
          <a:p>
            <a:pPr algn="l" defTabSz="457200" rtl="0" latinLnBrk="0">
              <a:lnSpc>
                <a:spcPct val="117999"/>
              </a:lnSpc>
            </a:pPr>
            <a:r>
              <a:rPr lang="en-US" dirty="0"/>
              <a:t>Cray-1 photo By Clemens PFEIFFER - Own work, CC BY 2.5, https://</a:t>
            </a:r>
            <a:r>
              <a:rPr lang="en-US" dirty="0" err="1"/>
              <a:t>commons.wikimedia.org</a:t>
            </a:r>
            <a:r>
              <a:rPr lang="en-US" dirty="0"/>
              <a:t>/w/</a:t>
            </a:r>
            <a:r>
              <a:rPr lang="en-US" dirty="0" err="1"/>
              <a:t>index.php?curid</a:t>
            </a:r>
            <a:r>
              <a:rPr lang="en-US" dirty="0"/>
              <a:t>=1441453</a:t>
            </a:r>
          </a:p>
          <a:p>
            <a:pPr algn="l" defTabSz="457200" rtl="0" latinLnBrk="0">
              <a:lnSpc>
                <a:spcPct val="117999"/>
              </a:lnSpc>
            </a:pPr>
            <a:r>
              <a:rPr lang="en-US" dirty="0"/>
              <a:t>iPhone photo from https://</a:t>
            </a:r>
            <a:r>
              <a:rPr lang="en-US" dirty="0" err="1"/>
              <a:t>www.imore.com</a:t>
            </a:r>
            <a:r>
              <a:rPr lang="en-US" dirty="0"/>
              <a:t>/iphone-2g</a:t>
            </a:r>
          </a:p>
        </p:txBody>
      </p:sp>
    </p:spTree>
    <p:extLst>
      <p:ext uri="{BB962C8B-B14F-4D97-AF65-F5344CB8AC3E}">
        <p14:creationId xmlns:p14="http://schemas.microsoft.com/office/powerpoint/2010/main" val="3087208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1-8 DCs per region</a:t>
            </a:r>
          </a:p>
          <a:p>
            <a:pPr algn="l" defTabSz="457200" rtl="0" latinLnBrk="0">
              <a:lnSpc>
                <a:spcPct val="117999"/>
              </a:lnSpc>
            </a:pPr>
            <a:r>
              <a:rPr lang="en-US" dirty="0"/>
              <a:t>50K-80K servers per </a:t>
            </a:r>
            <a:r>
              <a:rPr lang="en-US" dirty="0" err="1"/>
              <a:t>DCh</a:t>
            </a:r>
            <a:endParaRPr lang="en-US" dirty="0"/>
          </a:p>
          <a:p>
            <a:pPr algn="l" defTabSz="457200" rtl="0" latinLnBrk="0">
              <a:lnSpc>
                <a:spcPct val="117999"/>
              </a:lnSpc>
            </a:pPr>
            <a:r>
              <a:rPr lang="en-US" dirty="0"/>
              <a:t>https://</a:t>
            </a:r>
            <a:r>
              <a:rPr lang="en-US" dirty="0" err="1"/>
              <a:t>www.forbes.com</a:t>
            </a:r>
            <a:r>
              <a:rPr lang="en-US" dirty="0"/>
              <a:t>/sites/</a:t>
            </a:r>
            <a:r>
              <a:rPr lang="en-US" dirty="0" err="1"/>
              <a:t>johnsonpierr</a:t>
            </a:r>
            <a:r>
              <a:rPr lang="en-US" dirty="0"/>
              <a:t>/2017/06/15/with-the-public-clouds-of-amazon-microsoft-and-google-big-data-is-the-proverbial-big-deal/#22c077952ac3</a:t>
            </a:r>
          </a:p>
          <a:p>
            <a:pPr algn="l" defTabSz="457200" rtl="0" latinLnBrk="0">
              <a:lnSpc>
                <a:spcPct val="117999"/>
              </a:lnSpc>
            </a:pPr>
            <a:endParaRPr lang="en-US" dirty="0"/>
          </a:p>
          <a:p>
            <a:pPr algn="l" defTabSz="457200" rtl="0" latinLnBrk="0">
              <a:lnSpc>
                <a:spcPct val="117999"/>
              </a:lnSpc>
            </a:pPr>
            <a:r>
              <a:rPr lang="en-US" dirty="0"/>
              <a:t>2018: 50 AZs</a:t>
            </a:r>
          </a:p>
        </p:txBody>
      </p:sp>
    </p:spTree>
    <p:extLst>
      <p:ext uri="{BB962C8B-B14F-4D97-AF65-F5344CB8AC3E}">
        <p14:creationId xmlns:p14="http://schemas.microsoft.com/office/powerpoint/2010/main" val="2293573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588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888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29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805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848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tle-Image-1.jpg" descr="Title-Image-1.jp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Deck Title Goes Here"/>
          <p:cNvSpPr txBox="1">
            <a:spLocks noGrp="1"/>
          </p:cNvSpPr>
          <p:nvPr>
            <p:ph type="body" sz="quarter" idx="13"/>
          </p:nvPr>
        </p:nvSpPr>
        <p:spPr>
          <a:xfrm>
            <a:off x="8331200" y="7253570"/>
            <a:ext cx="14837713" cy="1323439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 algn="r">
              <a:lnSpc>
                <a:spcPct val="100000"/>
              </a:lnSpc>
              <a:buFontTx/>
              <a:buNone/>
              <a:defRPr sz="8000" b="1" i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Deck Subtitle Goes Here"/>
          <p:cNvSpPr txBox="1">
            <a:spLocks noGrp="1"/>
          </p:cNvSpPr>
          <p:nvPr>
            <p:ph type="body" sz="quarter" idx="14"/>
          </p:nvPr>
        </p:nvSpPr>
        <p:spPr>
          <a:xfrm>
            <a:off x="8305799" y="8974942"/>
            <a:ext cx="14837714" cy="9233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lnSpc>
                <a:spcPct val="100000"/>
              </a:lnSpc>
              <a:buFontTx/>
              <a:buNone/>
              <a:defRPr sz="5400" b="0" cap="none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6" name="Group"/>
          <p:cNvGrpSpPr/>
          <p:nvPr userDrawn="1"/>
        </p:nvGrpSpPr>
        <p:grpSpPr>
          <a:xfrm>
            <a:off x="20326039" y="11865480"/>
            <a:ext cx="2817474" cy="736383"/>
            <a:chOff x="0" y="0"/>
            <a:chExt cx="2817472" cy="736382"/>
          </a:xfrm>
        </p:grpSpPr>
        <p:grpSp>
          <p:nvGrpSpPr>
            <p:cNvPr id="7" name="Group"/>
            <p:cNvGrpSpPr/>
            <p:nvPr/>
          </p:nvGrpSpPr>
          <p:grpSpPr>
            <a:xfrm rot="30000">
              <a:off x="2872" y="2860"/>
              <a:ext cx="658554" cy="661256"/>
              <a:chOff x="0" y="0"/>
              <a:chExt cx="658552" cy="661254"/>
            </a:xfrm>
          </p:grpSpPr>
          <p:sp>
            <p:nvSpPr>
              <p:cNvPr id="9" name="Triangle"/>
              <p:cNvSpPr/>
              <p:nvPr/>
            </p:nvSpPr>
            <p:spPr>
              <a:xfrm rot="1560000">
                <a:off x="316763" y="135041"/>
                <a:ext cx="245111" cy="4976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8" y="0"/>
                    </a:moveTo>
                    <a:lnTo>
                      <a:pt x="0" y="17590"/>
                    </a:lnTo>
                    <a:lnTo>
                      <a:pt x="21600" y="21600"/>
                    </a:lnTo>
                    <a:lnTo>
                      <a:pt x="138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chemeClr val="accent2">
                        <a:hueOff val="10676383"/>
                        <a:satOff val="-48442"/>
                        <a:lumOff val="28753"/>
                      </a:schemeClr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0" name="Triangle"/>
              <p:cNvSpPr/>
              <p:nvPr/>
            </p:nvSpPr>
            <p:spPr>
              <a:xfrm rot="1590000" flipH="1">
                <a:off x="98153" y="28539"/>
                <a:ext cx="245112" cy="4976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8" y="0"/>
                    </a:moveTo>
                    <a:lnTo>
                      <a:pt x="0" y="17590"/>
                    </a:lnTo>
                    <a:lnTo>
                      <a:pt x="21600" y="21600"/>
                    </a:lnTo>
                    <a:lnTo>
                      <a:pt x="138" y="0"/>
                    </a:lnTo>
                    <a:close/>
                  </a:path>
                </a:pathLst>
              </a:custGeom>
              <a:solidFill>
                <a:schemeClr val="accent1">
                  <a:hueOff val="12040685"/>
                  <a:satOff val="16216"/>
                  <a:lumOff val="-37254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</p:grpSp>
        <p:pic>
          <p:nvPicPr>
            <p:cNvPr id="8" name="pasted-image.pdf" descr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8969"/>
            <a:stretch>
              <a:fillRect/>
            </a:stretch>
          </p:blipFill>
          <p:spPr>
            <a:xfrm>
              <a:off x="536914" y="106829"/>
              <a:ext cx="2280559" cy="6295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Slide Title Goes Here</a:t>
            </a: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 Slide Option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Quote-Image-1.png" descr="Quote-Image-1.png"/>
          <p:cNvPicPr>
            <a:picLocks noChangeAspect="1"/>
          </p:cNvPicPr>
          <p:nvPr userDrawn="1"/>
        </p:nvPicPr>
        <p:blipFill>
          <a:blip r:embed="rId2">
            <a:alphaModFix amt="35000"/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“Quote text will go here”"/>
          <p:cNvSpPr txBox="1">
            <a:spLocks noGrp="1"/>
          </p:cNvSpPr>
          <p:nvPr>
            <p:ph type="body" sz="quarter" idx="13"/>
          </p:nvPr>
        </p:nvSpPr>
        <p:spPr>
          <a:xfrm>
            <a:off x="2501143" y="4170053"/>
            <a:ext cx="19381715" cy="3631763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1500" b="0" i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9" name="ATTRIBUTION HERE"/>
          <p:cNvSpPr txBox="1">
            <a:spLocks noGrp="1"/>
          </p:cNvSpPr>
          <p:nvPr>
            <p:ph type="body" sz="quarter" idx="14"/>
          </p:nvPr>
        </p:nvSpPr>
        <p:spPr>
          <a:xfrm>
            <a:off x="2501143" y="9224726"/>
            <a:ext cx="19381715" cy="990015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>
              <a:buFontTx/>
              <a:buNone/>
              <a:defRPr sz="6000" b="0" cap="none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Slide Number"/>
          <p:cNvSpPr txBox="1">
            <a:spLocks/>
          </p:cNvSpPr>
          <p:nvPr userDrawn="1"/>
        </p:nvSpPr>
        <p:spPr>
          <a:xfrm>
            <a:off x="688211" y="12919048"/>
            <a:ext cx="393321" cy="342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2286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4572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6858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9144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11430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716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6002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8288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fld id="{86CB4B4D-7CA3-9044-876B-883B54F8677D}" type="slidenum">
              <a:rPr lang="uk-UA" smtClean="0">
                <a:solidFill>
                  <a:schemeClr val="bg1"/>
                </a:solidFill>
              </a:rPr>
              <a:pPr/>
              <a:t>‹#›</a:t>
            </a:fld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19" name="©2017 RISELab"/>
          <p:cNvSpPr txBox="1"/>
          <p:nvPr userDrawn="1"/>
        </p:nvSpPr>
        <p:spPr>
          <a:xfrm>
            <a:off x="11495481" y="13110633"/>
            <a:ext cx="1393038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sz="1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Light" charset="0"/>
                <a:ea typeface="Helvetica Light" charset="0"/>
                <a:cs typeface="Helvetica Light" charset="0"/>
                <a:sym typeface="Helvetica Light"/>
              </a:rPr>
              <a:t>©2017 RISELab</a:t>
            </a:r>
          </a:p>
        </p:txBody>
      </p:sp>
      <p:grpSp>
        <p:nvGrpSpPr>
          <p:cNvPr id="20" name="Group"/>
          <p:cNvGrpSpPr/>
          <p:nvPr userDrawn="1"/>
        </p:nvGrpSpPr>
        <p:grpSpPr>
          <a:xfrm>
            <a:off x="23243715" y="12623226"/>
            <a:ext cx="801619" cy="804908"/>
            <a:chOff x="0" y="0"/>
            <a:chExt cx="801618" cy="804906"/>
          </a:xfrm>
        </p:grpSpPr>
        <p:sp>
          <p:nvSpPr>
            <p:cNvPr id="21" name="Triangle"/>
            <p:cNvSpPr/>
            <p:nvPr/>
          </p:nvSpPr>
          <p:spPr>
            <a:xfrm rot="1560000">
              <a:off x="385577" y="164378"/>
              <a:ext cx="298360" cy="605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" y="0"/>
                  </a:moveTo>
                  <a:lnTo>
                    <a:pt x="0" y="17590"/>
                  </a:lnTo>
                  <a:lnTo>
                    <a:pt x="21600" y="2160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2" name="Triangle"/>
            <p:cNvSpPr/>
            <p:nvPr/>
          </p:nvSpPr>
          <p:spPr>
            <a:xfrm rot="1590000" flipH="1">
              <a:off x="119476" y="34739"/>
              <a:ext cx="298360" cy="605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" y="0"/>
                  </a:moveTo>
                  <a:lnTo>
                    <a:pt x="0" y="17590"/>
                  </a:lnTo>
                  <a:lnTo>
                    <a:pt x="21600" y="2160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Background-Image-3.jpg" descr="Background-Image-3.jp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Bullets will look like this…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1268239" y="3544231"/>
            <a:ext cx="12032125" cy="5350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0" indent="-444500" algn="just" defTabSz="457200">
              <a:spcBef>
                <a:spcPts val="1500"/>
              </a:spcBef>
              <a:buClr>
                <a:schemeClr val="accent5"/>
              </a:buClr>
              <a:buSzPct val="35000"/>
              <a:buBlip>
                <a:blip r:embed="rId3"/>
              </a:buBlip>
              <a:defRPr sz="4500" b="0">
                <a:solidFill>
                  <a:srgbClr val="53585F"/>
                </a:solidFill>
              </a:defRPr>
            </a:pPr>
            <a:r>
              <a:rPr dirty="0"/>
              <a:t>Bullets will look like this</a:t>
            </a:r>
          </a:p>
          <a:p>
            <a:pPr marL="444500" indent="-444500" algn="just" defTabSz="457200">
              <a:spcBef>
                <a:spcPts val="1500"/>
              </a:spcBef>
              <a:buClr>
                <a:schemeClr val="accent5"/>
              </a:buClr>
              <a:buSzPct val="35000"/>
              <a:buBlip>
                <a:blip r:embed="rId3"/>
              </a:buBlip>
              <a:defRPr sz="4500" b="0">
                <a:solidFill>
                  <a:srgbClr val="53585F"/>
                </a:solidFill>
              </a:defRPr>
            </a:pPr>
            <a:r>
              <a:rPr dirty="0"/>
              <a:t>Bullets will look like this</a:t>
            </a:r>
          </a:p>
          <a:p>
            <a:pPr marL="444500" indent="-444500" algn="just" defTabSz="457200">
              <a:spcBef>
                <a:spcPts val="1500"/>
              </a:spcBef>
              <a:buClr>
                <a:schemeClr val="accent5"/>
              </a:buClr>
              <a:buSzPct val="35000"/>
              <a:buBlip>
                <a:blip r:embed="rId3"/>
              </a:buBlip>
              <a:defRPr sz="4500" b="0">
                <a:solidFill>
                  <a:srgbClr val="53585F"/>
                </a:solidFill>
              </a:defRPr>
            </a:pPr>
            <a:r>
              <a:rPr dirty="0"/>
              <a:t>Bullets will look like this</a:t>
            </a:r>
          </a:p>
          <a:p>
            <a:pPr marL="444500" indent="-444500" algn="just" defTabSz="457200">
              <a:spcBef>
                <a:spcPts val="1500"/>
              </a:spcBef>
              <a:buClr>
                <a:schemeClr val="accent5"/>
              </a:buClr>
              <a:buSzPct val="35000"/>
              <a:buBlip>
                <a:blip r:embed="rId3"/>
              </a:buBlip>
              <a:defRPr sz="4500" b="0">
                <a:solidFill>
                  <a:srgbClr val="53585F"/>
                </a:solidFill>
              </a:defRPr>
            </a:pPr>
            <a:r>
              <a:rPr dirty="0"/>
              <a:t>Bullets will look like this</a:t>
            </a:r>
          </a:p>
          <a:p>
            <a:pPr marL="444500" indent="-444500" algn="just" defTabSz="457200">
              <a:spcBef>
                <a:spcPts val="1500"/>
              </a:spcBef>
              <a:buClr>
                <a:schemeClr val="accent5"/>
              </a:buClr>
              <a:buSzPct val="35000"/>
              <a:buBlip>
                <a:blip r:embed="rId3"/>
              </a:buBlip>
              <a:defRPr sz="4500" b="0">
                <a:solidFill>
                  <a:srgbClr val="53585F"/>
                </a:solidFill>
              </a:defRPr>
            </a:pPr>
            <a:r>
              <a:rPr dirty="0"/>
              <a:t>Bullets will look like this</a:t>
            </a:r>
          </a:p>
        </p:txBody>
      </p:sp>
      <p:sp>
        <p:nvSpPr>
          <p:cNvPr id="266" name="Name"/>
          <p:cNvSpPr txBox="1">
            <a:spLocks noGrp="1"/>
          </p:cNvSpPr>
          <p:nvPr>
            <p:ph type="body" sz="quarter" idx="14"/>
          </p:nvPr>
        </p:nvSpPr>
        <p:spPr>
          <a:xfrm>
            <a:off x="16747861" y="956608"/>
            <a:ext cx="6046845" cy="7207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 defTabSz="457200">
              <a:lnSpc>
                <a:spcPts val="4900"/>
              </a:lnSpc>
              <a:spcBef>
                <a:spcPts val="1500"/>
              </a:spcBef>
              <a:buFontTx/>
              <a:buNone/>
              <a:defRPr sz="25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7" name="email"/>
          <p:cNvSpPr txBox="1">
            <a:spLocks noGrp="1"/>
          </p:cNvSpPr>
          <p:nvPr>
            <p:ph type="body" sz="quarter" idx="15"/>
          </p:nvPr>
        </p:nvSpPr>
        <p:spPr>
          <a:xfrm>
            <a:off x="16747861" y="1754473"/>
            <a:ext cx="6046845" cy="7207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 defTabSz="457200">
              <a:lnSpc>
                <a:spcPts val="4900"/>
              </a:lnSpc>
              <a:spcBef>
                <a:spcPts val="1500"/>
              </a:spcBef>
              <a:buFontTx/>
              <a:buNone/>
              <a:defRPr sz="25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8" name="Optional Twitter, project website/logo"/>
          <p:cNvSpPr txBox="1">
            <a:spLocks noGrp="1"/>
          </p:cNvSpPr>
          <p:nvPr>
            <p:ph type="body" sz="quarter" idx="16"/>
          </p:nvPr>
        </p:nvSpPr>
        <p:spPr>
          <a:xfrm>
            <a:off x="16747861" y="2552339"/>
            <a:ext cx="6046845" cy="7207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 defTabSz="457200">
              <a:lnSpc>
                <a:spcPts val="4900"/>
              </a:lnSpc>
              <a:spcBef>
                <a:spcPts val="1500"/>
              </a:spcBef>
              <a:buFontTx/>
              <a:buNone/>
              <a:defRPr sz="25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9" name="Triangle"/>
          <p:cNvSpPr/>
          <p:nvPr/>
        </p:nvSpPr>
        <p:spPr>
          <a:xfrm>
            <a:off x="22920647" y="1308395"/>
            <a:ext cx="165671" cy="1656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228600" indent="-228600" defTabSz="825500">
              <a:lnSpc>
                <a:spcPct val="100000"/>
              </a:lnSpc>
              <a:spcBef>
                <a:spcPts val="0"/>
              </a:spcBef>
              <a:buSzPct val="80000"/>
              <a:buBlip>
                <a:blip r:embed="rId4"/>
              </a:buBlip>
              <a:defRPr sz="3200">
                <a:solidFill>
                  <a:schemeClr val="accent5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70" name="Triangle"/>
          <p:cNvSpPr/>
          <p:nvPr/>
        </p:nvSpPr>
        <p:spPr>
          <a:xfrm>
            <a:off x="22920647" y="2117298"/>
            <a:ext cx="165671" cy="1656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accent3">
                    <a:hueOff val="191849"/>
                    <a:satOff val="73860"/>
                    <a:lumOff val="-28627"/>
                  </a:schemeClr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71" name="Triangle"/>
          <p:cNvSpPr/>
          <p:nvPr/>
        </p:nvSpPr>
        <p:spPr>
          <a:xfrm>
            <a:off x="22920647" y="2913502"/>
            <a:ext cx="165671" cy="1656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accent3">
                    <a:hueOff val="191849"/>
                    <a:satOff val="73860"/>
                    <a:lumOff val="-28627"/>
                  </a:schemeClr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grpSp>
        <p:nvGrpSpPr>
          <p:cNvPr id="278" name="Group"/>
          <p:cNvGrpSpPr/>
          <p:nvPr/>
        </p:nvGrpSpPr>
        <p:grpSpPr>
          <a:xfrm>
            <a:off x="1287588" y="11865480"/>
            <a:ext cx="2817474" cy="736383"/>
            <a:chOff x="0" y="0"/>
            <a:chExt cx="2817472" cy="736382"/>
          </a:xfrm>
        </p:grpSpPr>
        <p:grpSp>
          <p:nvGrpSpPr>
            <p:cNvPr id="276" name="Group"/>
            <p:cNvGrpSpPr/>
            <p:nvPr/>
          </p:nvGrpSpPr>
          <p:grpSpPr>
            <a:xfrm rot="30000">
              <a:off x="2872" y="2860"/>
              <a:ext cx="658554" cy="661256"/>
              <a:chOff x="0" y="0"/>
              <a:chExt cx="658552" cy="661254"/>
            </a:xfrm>
          </p:grpSpPr>
          <p:sp>
            <p:nvSpPr>
              <p:cNvPr id="274" name="Triangle"/>
              <p:cNvSpPr/>
              <p:nvPr/>
            </p:nvSpPr>
            <p:spPr>
              <a:xfrm rot="1560000">
                <a:off x="316763" y="135041"/>
                <a:ext cx="245111" cy="4976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8" y="0"/>
                    </a:moveTo>
                    <a:lnTo>
                      <a:pt x="0" y="17590"/>
                    </a:lnTo>
                    <a:lnTo>
                      <a:pt x="21600" y="21600"/>
                    </a:lnTo>
                    <a:lnTo>
                      <a:pt x="138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chemeClr val="accent2">
                        <a:hueOff val="10676383"/>
                        <a:satOff val="-48442"/>
                        <a:lumOff val="28753"/>
                      </a:schemeClr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275" name="Triangle"/>
              <p:cNvSpPr/>
              <p:nvPr/>
            </p:nvSpPr>
            <p:spPr>
              <a:xfrm rot="1590000" flipH="1">
                <a:off x="98153" y="28539"/>
                <a:ext cx="245112" cy="4976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8" y="0"/>
                    </a:moveTo>
                    <a:lnTo>
                      <a:pt x="0" y="17590"/>
                    </a:lnTo>
                    <a:lnTo>
                      <a:pt x="21600" y="21600"/>
                    </a:lnTo>
                    <a:lnTo>
                      <a:pt x="138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</p:grpSp>
        <p:pic>
          <p:nvPicPr>
            <p:cNvPr id="277" name="pasted-image.pdf" descr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8969"/>
            <a:stretch>
              <a:fillRect/>
            </a:stretch>
          </p:blipFill>
          <p:spPr>
            <a:xfrm>
              <a:off x="536914" y="106829"/>
              <a:ext cx="2280559" cy="6295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15489" y="13081000"/>
            <a:ext cx="340322" cy="342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193570" y="940523"/>
            <a:ext cx="12106794" cy="1343569"/>
          </a:xfrm>
        </p:spPr>
        <p:txBody>
          <a:bodyPr/>
          <a:lstStyle/>
          <a:p>
            <a:r>
              <a:rPr lang="en-US" dirty="0"/>
              <a:t>Slide Title Goes Here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907310" y="626599"/>
            <a:ext cx="1511300" cy="15113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"/>
          <p:cNvSpPr/>
          <p:nvPr/>
        </p:nvSpPr>
        <p:spPr>
          <a:xfrm>
            <a:off x="0" y="0"/>
            <a:ext cx="6469835" cy="137668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7" name="Outline Title Goes Here"/>
          <p:cNvSpPr txBox="1">
            <a:spLocks noGrp="1"/>
          </p:cNvSpPr>
          <p:nvPr>
            <p:ph type="body" sz="quarter" idx="13"/>
          </p:nvPr>
        </p:nvSpPr>
        <p:spPr>
          <a:xfrm>
            <a:off x="815530" y="1032859"/>
            <a:ext cx="4763094" cy="278537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6500" b="1" i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88211" y="13085233"/>
            <a:ext cx="393321" cy="34290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9" name="©2017 RISELab"/>
          <p:cNvSpPr txBox="1"/>
          <p:nvPr userDrawn="1"/>
        </p:nvSpPr>
        <p:spPr>
          <a:xfrm>
            <a:off x="11495481" y="13110633"/>
            <a:ext cx="1393038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algn="ctr"/>
            <a:r>
              <a:rPr b="0" i="0" dirty="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rPr>
              <a:t>©2017 RISELab</a:t>
            </a:r>
          </a:p>
        </p:txBody>
      </p:sp>
      <p:grpSp>
        <p:nvGrpSpPr>
          <p:cNvPr id="10" name="Group"/>
          <p:cNvGrpSpPr/>
          <p:nvPr userDrawn="1"/>
        </p:nvGrpSpPr>
        <p:grpSpPr>
          <a:xfrm>
            <a:off x="23243715" y="12623226"/>
            <a:ext cx="801619" cy="804908"/>
            <a:chOff x="0" y="0"/>
            <a:chExt cx="801618" cy="804906"/>
          </a:xfrm>
        </p:grpSpPr>
        <p:sp>
          <p:nvSpPr>
            <p:cNvPr id="11" name="Triangle"/>
            <p:cNvSpPr/>
            <p:nvPr/>
          </p:nvSpPr>
          <p:spPr>
            <a:xfrm rot="1560000">
              <a:off x="385577" y="164378"/>
              <a:ext cx="298360" cy="605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" y="0"/>
                  </a:moveTo>
                  <a:lnTo>
                    <a:pt x="0" y="17590"/>
                  </a:lnTo>
                  <a:lnTo>
                    <a:pt x="21600" y="2160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2" name="Triangle"/>
            <p:cNvSpPr/>
            <p:nvPr/>
          </p:nvSpPr>
          <p:spPr>
            <a:xfrm rot="1590000" flipH="1">
              <a:off x="119476" y="34739"/>
              <a:ext cx="298360" cy="605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" y="0"/>
                  </a:moveTo>
                  <a:lnTo>
                    <a:pt x="0" y="17590"/>
                  </a:lnTo>
                  <a:lnTo>
                    <a:pt x="21600" y="2160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ig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sp>
        <p:nvSpPr>
          <p:cNvPr id="10" name="Slide Number"/>
          <p:cNvSpPr txBox="1">
            <a:spLocks/>
          </p:cNvSpPr>
          <p:nvPr userDrawn="1"/>
        </p:nvSpPr>
        <p:spPr>
          <a:xfrm>
            <a:off x="688211" y="12919048"/>
            <a:ext cx="393321" cy="342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2286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4572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6858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9144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11430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716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6002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8288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fld id="{86CB4B4D-7CA3-9044-876B-883B54F8677D}" type="slidenum">
              <a:rPr lang="uk-UA" smtClean="0">
                <a:solidFill>
                  <a:schemeClr val="tx1"/>
                </a:solidFill>
              </a:rPr>
              <a:pPr/>
              <a:t>‹#›</a:t>
            </a:fld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18" name="Text Placeholder 3"/>
          <p:cNvSpPr>
            <a:spLocks noGrp="1"/>
          </p:cNvSpPr>
          <p:nvPr>
            <p:ph idx="1" hasCustomPrompt="1"/>
          </p:nvPr>
        </p:nvSpPr>
        <p:spPr>
          <a:xfrm>
            <a:off x="1193570" y="3248751"/>
            <a:ext cx="21031200" cy="738115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Aft>
                <a:spcPts val="1500"/>
              </a:spcAft>
              <a:defRPr>
                <a:solidFill>
                  <a:schemeClr val="tx1"/>
                </a:solidFill>
              </a:defRPr>
            </a:lvl1pPr>
            <a:lvl2pPr>
              <a:spcAft>
                <a:spcPts val="1500"/>
              </a:spcAft>
              <a:defRPr baseline="0"/>
            </a:lvl2pPr>
            <a:lvl3pPr marL="2746375" marR="0" indent="-336550" algn="l" defTabSz="8255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1500"/>
              </a:spcAft>
              <a:buClr>
                <a:srgbClr val="4489BD"/>
              </a:buClr>
              <a:buSzTx/>
              <a:buFont typeface="Arial" charset="0"/>
              <a:buChar char="•"/>
              <a:tabLst/>
              <a:defRPr/>
            </a:lvl3pPr>
          </a:lstStyle>
          <a:p>
            <a:pPr lvl="0"/>
            <a:r>
              <a:rPr lang="en-US" dirty="0"/>
              <a:t>Primary bullets will look like this 45 </a:t>
            </a:r>
            <a:r>
              <a:rPr lang="en-US" dirty="0" err="1"/>
              <a:t>pt</a:t>
            </a:r>
            <a:r>
              <a:rPr lang="en-US" dirty="0"/>
              <a:t> Helvetica</a:t>
            </a:r>
          </a:p>
          <a:p>
            <a:pPr lvl="1"/>
            <a:r>
              <a:rPr lang="en-US" dirty="0"/>
              <a:t>The second bullet style will look like this 35 </a:t>
            </a:r>
            <a:r>
              <a:rPr lang="en-US" dirty="0" err="1"/>
              <a:t>pt</a:t>
            </a:r>
            <a:r>
              <a:rPr lang="en-US" dirty="0"/>
              <a:t> Helvetica</a:t>
            </a:r>
          </a:p>
          <a:p>
            <a:pPr lvl="1"/>
            <a:r>
              <a:rPr lang="en-US" dirty="0"/>
              <a:t>The second bullet style will look like this 35 </a:t>
            </a:r>
            <a:r>
              <a:rPr lang="en-US" dirty="0" err="1"/>
              <a:t>pt</a:t>
            </a:r>
            <a:r>
              <a:rPr lang="en-US" dirty="0"/>
              <a:t> Helvetica</a:t>
            </a:r>
          </a:p>
          <a:p>
            <a:pPr lvl="2"/>
            <a:r>
              <a:rPr lang="en-US" dirty="0"/>
              <a:t>Third bullet Style will look like this 26 </a:t>
            </a:r>
            <a:r>
              <a:rPr lang="en-US" dirty="0" err="1"/>
              <a:t>pt</a:t>
            </a:r>
            <a:r>
              <a:rPr lang="en-US" dirty="0"/>
              <a:t> Helvetica</a:t>
            </a:r>
          </a:p>
          <a:p>
            <a:pPr marL="2746375" marR="0" lvl="2" indent="-336550" algn="l" defTabSz="8255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>
                <a:srgbClr val="4489BD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Third bullet Style will look like this 26 </a:t>
            </a:r>
            <a:r>
              <a:rPr lang="en-US" dirty="0" err="1"/>
              <a:t>pt</a:t>
            </a:r>
            <a:r>
              <a:rPr lang="en-US" dirty="0"/>
              <a:t> Helvetica</a:t>
            </a:r>
          </a:p>
        </p:txBody>
      </p:sp>
      <p:sp>
        <p:nvSpPr>
          <p:cNvPr id="20" name="©2017 RISELab"/>
          <p:cNvSpPr txBox="1"/>
          <p:nvPr userDrawn="1"/>
        </p:nvSpPr>
        <p:spPr>
          <a:xfrm>
            <a:off x="11495481" y="13110633"/>
            <a:ext cx="1393038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algn="ctr"/>
            <a:r>
              <a:rPr b="0" i="0" dirty="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rPr>
              <a:t>©2017 RISELab</a:t>
            </a:r>
          </a:p>
        </p:txBody>
      </p:sp>
      <p:grpSp>
        <p:nvGrpSpPr>
          <p:cNvPr id="21" name="Group"/>
          <p:cNvGrpSpPr/>
          <p:nvPr userDrawn="1"/>
        </p:nvGrpSpPr>
        <p:grpSpPr>
          <a:xfrm>
            <a:off x="23243715" y="12623226"/>
            <a:ext cx="801619" cy="804908"/>
            <a:chOff x="0" y="0"/>
            <a:chExt cx="801618" cy="804906"/>
          </a:xfrm>
        </p:grpSpPr>
        <p:sp>
          <p:nvSpPr>
            <p:cNvPr id="22" name="Triangle"/>
            <p:cNvSpPr/>
            <p:nvPr/>
          </p:nvSpPr>
          <p:spPr>
            <a:xfrm rot="1560000">
              <a:off x="385577" y="164378"/>
              <a:ext cx="298360" cy="605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" y="0"/>
                  </a:moveTo>
                  <a:lnTo>
                    <a:pt x="0" y="17590"/>
                  </a:lnTo>
                  <a:lnTo>
                    <a:pt x="21600" y="2160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3" name="Triangle"/>
            <p:cNvSpPr/>
            <p:nvPr/>
          </p:nvSpPr>
          <p:spPr>
            <a:xfrm rot="1590000" flipH="1">
              <a:off x="119476" y="34739"/>
              <a:ext cx="298360" cy="605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" y="0"/>
                  </a:moveTo>
                  <a:lnTo>
                    <a:pt x="0" y="17590"/>
                  </a:lnTo>
                  <a:lnTo>
                    <a:pt x="21600" y="2160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ingl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sp>
        <p:nvSpPr>
          <p:cNvPr id="10" name="Slide Number"/>
          <p:cNvSpPr txBox="1">
            <a:spLocks/>
          </p:cNvSpPr>
          <p:nvPr userDrawn="1"/>
        </p:nvSpPr>
        <p:spPr>
          <a:xfrm>
            <a:off x="688211" y="12919048"/>
            <a:ext cx="393321" cy="342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2286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4572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6858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9144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11430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716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6002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8288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fld id="{86CB4B4D-7CA3-9044-876B-883B54F8677D}" type="slidenum">
              <a:rPr lang="uk-UA" smtClean="0">
                <a:solidFill>
                  <a:schemeClr val="tx1"/>
                </a:solidFill>
              </a:rPr>
              <a:pPr/>
              <a:t>‹#›</a:t>
            </a:fld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1247804" y="3230033"/>
            <a:ext cx="20976965" cy="8114242"/>
          </a:xfrm>
        </p:spPr>
        <p:txBody>
          <a:bodyPr/>
          <a:lstStyle>
            <a:lvl1pPr>
              <a:lnSpc>
                <a:spcPts val="12000"/>
              </a:lnSpc>
              <a:defRPr/>
            </a:lvl1pPr>
          </a:lstStyle>
          <a:p>
            <a:pPr lvl="0"/>
            <a:r>
              <a:rPr lang="en-US" dirty="0"/>
              <a:t>Bullets will look like this</a:t>
            </a:r>
          </a:p>
          <a:p>
            <a:pPr lvl="0"/>
            <a:r>
              <a:rPr lang="en-US" dirty="0"/>
              <a:t>Bullets will look like this</a:t>
            </a:r>
          </a:p>
          <a:p>
            <a:pPr lvl="0"/>
            <a:r>
              <a:rPr lang="en-US" dirty="0"/>
              <a:t>Bullets will look like this</a:t>
            </a:r>
          </a:p>
          <a:p>
            <a:pPr lvl="0"/>
            <a:r>
              <a:rPr lang="en-US" dirty="0"/>
              <a:t>Bullets will look like this</a:t>
            </a:r>
          </a:p>
        </p:txBody>
      </p:sp>
      <p:sp>
        <p:nvSpPr>
          <p:cNvPr id="9" name="©2017 RISELab"/>
          <p:cNvSpPr txBox="1"/>
          <p:nvPr userDrawn="1"/>
        </p:nvSpPr>
        <p:spPr>
          <a:xfrm>
            <a:off x="11495481" y="13110633"/>
            <a:ext cx="1393038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algn="ctr"/>
            <a:r>
              <a:rPr b="0" i="0" dirty="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rPr>
              <a:t>©2017 RISELab</a:t>
            </a:r>
          </a:p>
        </p:txBody>
      </p:sp>
      <p:grpSp>
        <p:nvGrpSpPr>
          <p:cNvPr id="12" name="Group"/>
          <p:cNvGrpSpPr/>
          <p:nvPr userDrawn="1"/>
        </p:nvGrpSpPr>
        <p:grpSpPr>
          <a:xfrm>
            <a:off x="23243715" y="12623226"/>
            <a:ext cx="801619" cy="804908"/>
            <a:chOff x="0" y="0"/>
            <a:chExt cx="801618" cy="804906"/>
          </a:xfrm>
        </p:grpSpPr>
        <p:sp>
          <p:nvSpPr>
            <p:cNvPr id="13" name="Triangle"/>
            <p:cNvSpPr/>
            <p:nvPr/>
          </p:nvSpPr>
          <p:spPr>
            <a:xfrm rot="1560000">
              <a:off x="385577" y="164378"/>
              <a:ext cx="298360" cy="605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" y="0"/>
                  </a:moveTo>
                  <a:lnTo>
                    <a:pt x="0" y="17590"/>
                  </a:lnTo>
                  <a:lnTo>
                    <a:pt x="21600" y="2160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4" name="Triangle"/>
            <p:cNvSpPr/>
            <p:nvPr/>
          </p:nvSpPr>
          <p:spPr>
            <a:xfrm rot="1590000" flipH="1">
              <a:off x="119476" y="34739"/>
              <a:ext cx="298360" cy="605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" y="0"/>
                  </a:moveTo>
                  <a:lnTo>
                    <a:pt x="0" y="17590"/>
                  </a:lnTo>
                  <a:lnTo>
                    <a:pt x="21600" y="2160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ullets with Right Side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Object"/>
          <p:cNvSpPr txBox="1">
            <a:spLocks noGrp="1"/>
          </p:cNvSpPr>
          <p:nvPr>
            <p:ph sz="half" idx="3"/>
          </p:nvPr>
        </p:nvSpPr>
        <p:spPr>
          <a:xfrm>
            <a:off x="13192962" y="3230033"/>
            <a:ext cx="10413835" cy="829563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accent2"/>
                </a:solidFill>
              </a:defRPr>
            </a:lvl1pPr>
          </a:lstStyle>
          <a:p>
            <a:pPr lvl="0" algn="r">
              <a:defRPr sz="5600" b="0" cap="all">
                <a:solidFill>
                  <a:schemeClr val="accent2">
                    <a:hueOff val="10676383"/>
                    <a:satOff val="-48442"/>
                    <a:lumOff val="28753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1276350" y="3230977"/>
            <a:ext cx="11109325" cy="8294687"/>
          </a:xfrm>
          <a:prstGeom prst="rect">
            <a:avLst/>
          </a:prstGeom>
        </p:spPr>
        <p:txBody>
          <a:bodyPr tIns="0"/>
          <a:lstStyle>
            <a:lvl1pPr marL="857250" indent="-857250">
              <a:lnSpc>
                <a:spcPct val="200000"/>
              </a:lnSpc>
              <a:buSzPct val="75000"/>
              <a:buFontTx/>
              <a:buBlip>
                <a:blip r:embed="rId2"/>
              </a:buBlip>
              <a:defRPr sz="4600" b="0" i="0" baseline="0"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 dirty="0"/>
              <a:t>Bullets will look like this</a:t>
            </a:r>
          </a:p>
          <a:p>
            <a:pPr lvl="0"/>
            <a:r>
              <a:rPr lang="en-US" dirty="0"/>
              <a:t>Bullets will look like this</a:t>
            </a:r>
          </a:p>
          <a:p>
            <a:pPr lvl="0"/>
            <a:r>
              <a:rPr lang="en-US" dirty="0"/>
              <a:t>Bullets will look like this</a:t>
            </a:r>
          </a:p>
          <a:p>
            <a:pPr lvl="0"/>
            <a:r>
              <a:rPr lang="en-US" dirty="0"/>
              <a:t>Bullets will look like this</a:t>
            </a:r>
          </a:p>
          <a:p>
            <a:pPr lvl="0"/>
            <a:r>
              <a:rPr lang="en-US" dirty="0"/>
              <a:t>Bullets will look like this</a:t>
            </a:r>
          </a:p>
          <a:p>
            <a:pPr lvl="0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sp>
        <p:nvSpPr>
          <p:cNvPr id="13" name="Slide Number"/>
          <p:cNvSpPr txBox="1">
            <a:spLocks/>
          </p:cNvSpPr>
          <p:nvPr userDrawn="1"/>
        </p:nvSpPr>
        <p:spPr>
          <a:xfrm>
            <a:off x="688211" y="12919048"/>
            <a:ext cx="393321" cy="342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2286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4572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6858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9144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11430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716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6002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8288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fld id="{86CB4B4D-7CA3-9044-876B-883B54F8677D}" type="slidenum">
              <a:rPr lang="uk-UA" smtClean="0">
                <a:solidFill>
                  <a:schemeClr val="tx1"/>
                </a:solidFill>
              </a:rPr>
              <a:pPr/>
              <a:t>‹#›</a:t>
            </a:fld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12" name="©2017 RISELab"/>
          <p:cNvSpPr txBox="1"/>
          <p:nvPr userDrawn="1"/>
        </p:nvSpPr>
        <p:spPr>
          <a:xfrm>
            <a:off x="11495481" y="13110633"/>
            <a:ext cx="1393038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algn="ctr"/>
            <a:r>
              <a:rPr b="0" i="0" dirty="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rPr>
              <a:t>©2017 RISELab</a:t>
            </a:r>
          </a:p>
        </p:txBody>
      </p:sp>
      <p:grpSp>
        <p:nvGrpSpPr>
          <p:cNvPr id="14" name="Group"/>
          <p:cNvGrpSpPr/>
          <p:nvPr userDrawn="1"/>
        </p:nvGrpSpPr>
        <p:grpSpPr>
          <a:xfrm>
            <a:off x="23243715" y="12623226"/>
            <a:ext cx="801619" cy="804908"/>
            <a:chOff x="0" y="0"/>
            <a:chExt cx="801618" cy="804906"/>
          </a:xfrm>
        </p:grpSpPr>
        <p:sp>
          <p:nvSpPr>
            <p:cNvPr id="15" name="Triangle"/>
            <p:cNvSpPr/>
            <p:nvPr/>
          </p:nvSpPr>
          <p:spPr>
            <a:xfrm rot="1560000">
              <a:off x="385577" y="164378"/>
              <a:ext cx="298360" cy="605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" y="0"/>
                  </a:moveTo>
                  <a:lnTo>
                    <a:pt x="0" y="17590"/>
                  </a:lnTo>
                  <a:lnTo>
                    <a:pt x="21600" y="2160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6" name="Triangle"/>
            <p:cNvSpPr/>
            <p:nvPr/>
          </p:nvSpPr>
          <p:spPr>
            <a:xfrm rot="1590000" flipH="1">
              <a:off x="119476" y="34739"/>
              <a:ext cx="298360" cy="605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" y="0"/>
                  </a:moveTo>
                  <a:lnTo>
                    <a:pt x="0" y="17590"/>
                  </a:lnTo>
                  <a:lnTo>
                    <a:pt x="21600" y="2160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dle Diagram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Title Goes Here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005013" y="10115550"/>
            <a:ext cx="20373975" cy="2114550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3500" baseline="0"/>
            </a:lvl1pPr>
          </a:lstStyle>
          <a:p>
            <a:pPr lvl="0"/>
            <a:r>
              <a:rPr lang="en-US" dirty="0"/>
              <a:t>Caption will look like this</a:t>
            </a:r>
          </a:p>
          <a:p>
            <a:pPr lvl="0"/>
            <a:r>
              <a:rPr lang="en-US" dirty="0"/>
              <a:t>Caption will look like this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2005013" y="3028950"/>
            <a:ext cx="20373974" cy="7086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dirty="0"/>
              <a:t>Object Placeholder</a:t>
            </a:r>
          </a:p>
        </p:txBody>
      </p:sp>
      <p:sp>
        <p:nvSpPr>
          <p:cNvPr id="18" name="Slide Number"/>
          <p:cNvSpPr txBox="1">
            <a:spLocks/>
          </p:cNvSpPr>
          <p:nvPr userDrawn="1"/>
        </p:nvSpPr>
        <p:spPr>
          <a:xfrm>
            <a:off x="688211" y="12919048"/>
            <a:ext cx="393321" cy="342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2286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4572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6858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9144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11430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716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6002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8288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fld id="{86CB4B4D-7CA3-9044-876B-883B54F8677D}" type="slidenum">
              <a:rPr lang="uk-UA" smtClean="0">
                <a:solidFill>
                  <a:schemeClr val="tx1"/>
                </a:solidFill>
              </a:rPr>
              <a:pPr/>
              <a:t>‹#›</a:t>
            </a:fld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11" name="©2017 RISELab"/>
          <p:cNvSpPr txBox="1"/>
          <p:nvPr userDrawn="1"/>
        </p:nvSpPr>
        <p:spPr>
          <a:xfrm>
            <a:off x="11495481" y="13110633"/>
            <a:ext cx="1393038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algn="ctr"/>
            <a:r>
              <a:rPr b="0" i="0" dirty="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rPr>
              <a:t>©2017 RISELab</a:t>
            </a:r>
          </a:p>
        </p:txBody>
      </p:sp>
      <p:grpSp>
        <p:nvGrpSpPr>
          <p:cNvPr id="12" name="Group"/>
          <p:cNvGrpSpPr/>
          <p:nvPr userDrawn="1"/>
        </p:nvGrpSpPr>
        <p:grpSpPr>
          <a:xfrm>
            <a:off x="23243715" y="12623226"/>
            <a:ext cx="801619" cy="804908"/>
            <a:chOff x="0" y="0"/>
            <a:chExt cx="801618" cy="804906"/>
          </a:xfrm>
        </p:grpSpPr>
        <p:sp>
          <p:nvSpPr>
            <p:cNvPr id="13" name="Triangle"/>
            <p:cNvSpPr/>
            <p:nvPr/>
          </p:nvSpPr>
          <p:spPr>
            <a:xfrm rot="1560000">
              <a:off x="385577" y="164378"/>
              <a:ext cx="298360" cy="605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" y="0"/>
                  </a:moveTo>
                  <a:lnTo>
                    <a:pt x="0" y="17590"/>
                  </a:lnTo>
                  <a:lnTo>
                    <a:pt x="21600" y="2160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9" name="Triangle"/>
            <p:cNvSpPr/>
            <p:nvPr/>
          </p:nvSpPr>
          <p:spPr>
            <a:xfrm rot="1590000" flipH="1">
              <a:off x="119476" y="34739"/>
              <a:ext cx="298360" cy="605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" y="0"/>
                  </a:moveTo>
                  <a:lnTo>
                    <a:pt x="0" y="17590"/>
                  </a:lnTo>
                  <a:lnTo>
                    <a:pt x="21600" y="2160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6998216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Diagram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Title Goes Here</a:t>
            </a:r>
          </a:p>
        </p:txBody>
      </p:sp>
      <p:sp>
        <p:nvSpPr>
          <p:cNvPr id="9" name="Slide Number"/>
          <p:cNvSpPr txBox="1">
            <a:spLocks/>
          </p:cNvSpPr>
          <p:nvPr userDrawn="1"/>
        </p:nvSpPr>
        <p:spPr>
          <a:xfrm>
            <a:off x="688211" y="12919048"/>
            <a:ext cx="393321" cy="342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2286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4572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6858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9144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11430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716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6002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8288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fld id="{86CB4B4D-7CA3-9044-876B-883B54F8677D}" type="slidenum">
              <a:rPr lang="uk-UA" smtClean="0">
                <a:solidFill>
                  <a:schemeClr val="tx1"/>
                </a:solidFill>
              </a:rPr>
              <a:pPr/>
              <a:t>‹#›</a:t>
            </a:fld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93800" y="10058400"/>
            <a:ext cx="5492750" cy="1754188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3500" baseline="0">
                <a:latin typeface="+mn-lt"/>
              </a:defRPr>
            </a:lvl1pPr>
          </a:lstStyle>
          <a:p>
            <a:pPr lvl="0"/>
            <a:r>
              <a:rPr lang="en-US" sz="3500" dirty="0"/>
              <a:t>Caption will look like this</a:t>
            </a:r>
          </a:p>
          <a:p>
            <a:pPr lvl="0"/>
            <a:r>
              <a:rPr lang="en-US" sz="3500" dirty="0"/>
              <a:t>Caption will look like this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962795" y="10058400"/>
            <a:ext cx="5492750" cy="1754188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3500" baseline="0">
                <a:latin typeface="+mn-lt"/>
              </a:defRPr>
            </a:lvl1pPr>
          </a:lstStyle>
          <a:p>
            <a:pPr lvl="0"/>
            <a:r>
              <a:rPr lang="en-US" sz="3500" dirty="0"/>
              <a:t>Caption will look like this</a:t>
            </a:r>
          </a:p>
          <a:p>
            <a:pPr lvl="0"/>
            <a:r>
              <a:rPr lang="en-US" sz="3500" dirty="0"/>
              <a:t>Caption will look like this</a:t>
            </a:r>
            <a:endParaRPr lang="en-US" dirty="0"/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16732020" y="10058400"/>
            <a:ext cx="5492750" cy="1754188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3500" baseline="0">
                <a:latin typeface="+mn-lt"/>
              </a:defRPr>
            </a:lvl1pPr>
          </a:lstStyle>
          <a:p>
            <a:pPr lvl="0"/>
            <a:r>
              <a:rPr lang="en-US" sz="3500" dirty="0"/>
              <a:t>Caption will look like this</a:t>
            </a:r>
          </a:p>
          <a:p>
            <a:pPr lvl="0"/>
            <a:r>
              <a:rPr lang="en-US" sz="3500" dirty="0"/>
              <a:t>Caption will look like this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946150" y="2743200"/>
            <a:ext cx="5997575" cy="6886575"/>
          </a:xfrm>
        </p:spPr>
        <p:txBody>
          <a:bodyPr anchor="ctr"/>
          <a:lstStyle>
            <a:lvl1pPr marL="0" indent="0" algn="ctr">
              <a:buFontTx/>
              <a:buNone/>
              <a:defRPr baseline="0"/>
            </a:lvl1pPr>
          </a:lstStyle>
          <a:p>
            <a:pPr lvl="0"/>
            <a:r>
              <a:rPr lang="en-US" dirty="0"/>
              <a:t>Object Goes Here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8" hasCustomPrompt="1"/>
          </p:nvPr>
        </p:nvSpPr>
        <p:spPr>
          <a:xfrm>
            <a:off x="8710382" y="2743200"/>
            <a:ext cx="5997575" cy="6886575"/>
          </a:xfrm>
        </p:spPr>
        <p:txBody>
          <a:bodyPr anchor="ctr"/>
          <a:lstStyle>
            <a:lvl1pPr marL="0" indent="0" algn="ctr">
              <a:buFontTx/>
              <a:buNone/>
              <a:defRPr baseline="0"/>
            </a:lvl1pPr>
          </a:lstStyle>
          <a:p>
            <a:pPr lvl="0"/>
            <a:r>
              <a:rPr lang="en-US"/>
              <a:t>Object Goes Here</a:t>
            </a:r>
            <a:endParaRPr lang="en-US" dirty="0"/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9" hasCustomPrompt="1"/>
          </p:nvPr>
        </p:nvSpPr>
        <p:spPr>
          <a:xfrm>
            <a:off x="16479607" y="2743200"/>
            <a:ext cx="5997575" cy="6886575"/>
          </a:xfrm>
        </p:spPr>
        <p:txBody>
          <a:bodyPr anchor="ctr"/>
          <a:lstStyle>
            <a:lvl1pPr marL="0" indent="0" algn="ctr">
              <a:buFontTx/>
              <a:buNone/>
              <a:defRPr baseline="0"/>
            </a:lvl1pPr>
          </a:lstStyle>
          <a:p>
            <a:pPr lvl="0"/>
            <a:r>
              <a:rPr lang="en-US"/>
              <a:t>Object Goes Here</a:t>
            </a:r>
            <a:endParaRPr lang="en-US" dirty="0"/>
          </a:p>
        </p:txBody>
      </p:sp>
      <p:sp>
        <p:nvSpPr>
          <p:cNvPr id="21" name="©2017 RISELab"/>
          <p:cNvSpPr txBox="1"/>
          <p:nvPr userDrawn="1"/>
        </p:nvSpPr>
        <p:spPr>
          <a:xfrm>
            <a:off x="11495481" y="13110633"/>
            <a:ext cx="1393038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algn="ctr"/>
            <a:r>
              <a:rPr b="0" i="0" dirty="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rPr>
              <a:t>©2017 RISELab</a:t>
            </a:r>
          </a:p>
        </p:txBody>
      </p:sp>
      <p:grpSp>
        <p:nvGrpSpPr>
          <p:cNvPr id="25" name="Group"/>
          <p:cNvGrpSpPr/>
          <p:nvPr userDrawn="1"/>
        </p:nvGrpSpPr>
        <p:grpSpPr>
          <a:xfrm>
            <a:off x="23243715" y="12623226"/>
            <a:ext cx="801619" cy="804908"/>
            <a:chOff x="0" y="0"/>
            <a:chExt cx="801618" cy="804906"/>
          </a:xfrm>
        </p:grpSpPr>
        <p:sp>
          <p:nvSpPr>
            <p:cNvPr id="26" name="Triangle"/>
            <p:cNvSpPr/>
            <p:nvPr/>
          </p:nvSpPr>
          <p:spPr>
            <a:xfrm rot="1560000">
              <a:off x="385577" y="164378"/>
              <a:ext cx="298360" cy="605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" y="0"/>
                  </a:moveTo>
                  <a:lnTo>
                    <a:pt x="0" y="17590"/>
                  </a:lnTo>
                  <a:lnTo>
                    <a:pt x="21600" y="2160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7" name="Triangle"/>
            <p:cNvSpPr/>
            <p:nvPr/>
          </p:nvSpPr>
          <p:spPr>
            <a:xfrm rot="1590000" flipH="1">
              <a:off x="119476" y="34739"/>
              <a:ext cx="298360" cy="605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" y="0"/>
                  </a:moveTo>
                  <a:lnTo>
                    <a:pt x="0" y="17590"/>
                  </a:lnTo>
                  <a:lnTo>
                    <a:pt x="21600" y="2160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3147567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Content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93570" y="940523"/>
            <a:ext cx="15951430" cy="134356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Title Goes Here</a:t>
            </a:r>
          </a:p>
        </p:txBody>
      </p:sp>
      <p:sp>
        <p:nvSpPr>
          <p:cNvPr id="4" name="Rectangle"/>
          <p:cNvSpPr/>
          <p:nvPr userDrawn="1"/>
        </p:nvSpPr>
        <p:spPr>
          <a:xfrm>
            <a:off x="17865658" y="-6127"/>
            <a:ext cx="6582173" cy="13728254"/>
          </a:xfrm>
          <a:prstGeom prst="rect">
            <a:avLst/>
          </a:prstGeom>
          <a:solidFill>
            <a:srgbClr val="F0F1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193800" y="3257550"/>
            <a:ext cx="15951200" cy="8683625"/>
          </a:xfrm>
        </p:spPr>
        <p:txBody>
          <a:bodyPr/>
          <a:lstStyle>
            <a:lvl1pPr>
              <a:lnSpc>
                <a:spcPct val="200000"/>
              </a:lnSpc>
              <a:defRPr/>
            </a:lvl1pPr>
          </a:lstStyle>
          <a:p>
            <a:pPr lvl="0"/>
            <a:r>
              <a:rPr lang="en-US" dirty="0"/>
              <a:t>Bullets will look like this</a:t>
            </a:r>
          </a:p>
          <a:p>
            <a:pPr lvl="0"/>
            <a:r>
              <a:rPr lang="en-US" dirty="0"/>
              <a:t>Bullets will look like this</a:t>
            </a:r>
          </a:p>
          <a:p>
            <a:pPr lvl="0"/>
            <a:r>
              <a:rPr lang="en-US" dirty="0"/>
              <a:t>Bullets will look like this</a:t>
            </a:r>
          </a:p>
          <a:p>
            <a:pPr lvl="0"/>
            <a:r>
              <a:rPr lang="en-US" dirty="0"/>
              <a:t>Bullets will look like this</a:t>
            </a:r>
          </a:p>
          <a:p>
            <a:pPr lvl="0"/>
            <a:r>
              <a:rPr lang="en-US" dirty="0"/>
              <a:t>Bullets will look like this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8516600" y="3257550"/>
            <a:ext cx="5172075" cy="8286750"/>
          </a:xfrm>
        </p:spPr>
        <p:txBody>
          <a:bodyPr/>
          <a:lstStyle>
            <a:lvl1pPr marL="344488" indent="-344488">
              <a:lnSpc>
                <a:spcPct val="150000"/>
              </a:lnSpc>
              <a:spcAft>
                <a:spcPts val="1200"/>
              </a:spcAft>
              <a:buClr>
                <a:schemeClr val="accent6"/>
              </a:buClr>
              <a:buSzPct val="50000"/>
              <a:buFontTx/>
              <a:buBlip>
                <a:blip r:embed="rId2"/>
              </a:buBlip>
              <a:tabLst/>
              <a:defRPr sz="3000">
                <a:solidFill>
                  <a:schemeClr val="accent2"/>
                </a:solidFill>
              </a:defRPr>
            </a:lvl1pPr>
            <a:lvl2pPr marL="688975" indent="-344488">
              <a:lnSpc>
                <a:spcPct val="150000"/>
              </a:lnSpc>
              <a:buClr>
                <a:schemeClr val="accent6"/>
              </a:buClr>
              <a:buSzPct val="50000"/>
              <a:buFontTx/>
              <a:buBlip>
                <a:blip r:embed="rId2"/>
              </a:buBlip>
              <a:tabLst>
                <a:tab pos="1192213" algn="l"/>
              </a:tabLst>
              <a:defRPr sz="3000">
                <a:solidFill>
                  <a:schemeClr val="accent2"/>
                </a:solidFill>
              </a:defRPr>
            </a:lvl2pPr>
          </a:lstStyle>
          <a:p>
            <a:pPr lvl="0"/>
            <a:r>
              <a:rPr lang="en-US" dirty="0"/>
              <a:t>Bullets</a:t>
            </a:r>
          </a:p>
          <a:p>
            <a:pPr lvl="1"/>
            <a:r>
              <a:rPr lang="en-US" dirty="0"/>
              <a:t>Bullets</a:t>
            </a:r>
          </a:p>
          <a:p>
            <a:pPr lvl="1"/>
            <a:r>
              <a:rPr lang="en-US" dirty="0"/>
              <a:t>Bullets</a:t>
            </a:r>
          </a:p>
          <a:p>
            <a:pPr lvl="0"/>
            <a:r>
              <a:rPr lang="en-US" dirty="0"/>
              <a:t>Bullets</a:t>
            </a:r>
          </a:p>
          <a:p>
            <a:pPr lvl="0"/>
            <a:r>
              <a:rPr lang="en-US" dirty="0"/>
              <a:t>Bullets</a:t>
            </a:r>
          </a:p>
        </p:txBody>
      </p:sp>
      <p:sp>
        <p:nvSpPr>
          <p:cNvPr id="19" name="©2017 RISELab"/>
          <p:cNvSpPr txBox="1"/>
          <p:nvPr userDrawn="1"/>
        </p:nvSpPr>
        <p:spPr>
          <a:xfrm>
            <a:off x="11495481" y="13110633"/>
            <a:ext cx="1393038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algn="ctr"/>
            <a:r>
              <a:rPr b="0" i="0" dirty="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rPr>
              <a:t>©2017 RISELab</a:t>
            </a:r>
          </a:p>
        </p:txBody>
      </p:sp>
      <p:grpSp>
        <p:nvGrpSpPr>
          <p:cNvPr id="20" name="Group"/>
          <p:cNvGrpSpPr/>
          <p:nvPr userDrawn="1"/>
        </p:nvGrpSpPr>
        <p:grpSpPr>
          <a:xfrm>
            <a:off x="23243715" y="12623226"/>
            <a:ext cx="801619" cy="804908"/>
            <a:chOff x="0" y="0"/>
            <a:chExt cx="801618" cy="804906"/>
          </a:xfrm>
        </p:grpSpPr>
        <p:sp>
          <p:nvSpPr>
            <p:cNvPr id="21" name="Triangle"/>
            <p:cNvSpPr/>
            <p:nvPr/>
          </p:nvSpPr>
          <p:spPr>
            <a:xfrm rot="1560000">
              <a:off x="385577" y="164378"/>
              <a:ext cx="298360" cy="605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" y="0"/>
                  </a:moveTo>
                  <a:lnTo>
                    <a:pt x="0" y="17590"/>
                  </a:lnTo>
                  <a:lnTo>
                    <a:pt x="21600" y="2160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2" name="Triangle"/>
            <p:cNvSpPr/>
            <p:nvPr/>
          </p:nvSpPr>
          <p:spPr>
            <a:xfrm rot="1590000" flipH="1">
              <a:off x="119476" y="34739"/>
              <a:ext cx="298360" cy="605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" y="0"/>
                  </a:moveTo>
                  <a:lnTo>
                    <a:pt x="0" y="17590"/>
                  </a:lnTo>
                  <a:lnTo>
                    <a:pt x="21600" y="2160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5774016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sp>
        <p:nvSpPr>
          <p:cNvPr id="6" name="Slide Number"/>
          <p:cNvSpPr txBox="1">
            <a:spLocks/>
          </p:cNvSpPr>
          <p:nvPr userDrawn="1"/>
        </p:nvSpPr>
        <p:spPr>
          <a:xfrm>
            <a:off x="688211" y="12919048"/>
            <a:ext cx="393321" cy="342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2286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4572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6858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9144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11430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716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6002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8288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fld id="{86CB4B4D-7CA3-9044-876B-883B54F8677D}" type="slidenum">
              <a:rPr lang="uk-UA" smtClean="0">
                <a:solidFill>
                  <a:schemeClr val="tx1"/>
                </a:solidFill>
              </a:rPr>
              <a:pPr/>
              <a:t>‹#›</a:t>
            </a:fld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8" name="©2017 RISELab"/>
          <p:cNvSpPr txBox="1"/>
          <p:nvPr userDrawn="1"/>
        </p:nvSpPr>
        <p:spPr>
          <a:xfrm>
            <a:off x="11495481" y="13110633"/>
            <a:ext cx="1393038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algn="ctr"/>
            <a:r>
              <a:rPr b="0" i="0" dirty="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rPr>
              <a:t>©2017 RISELab</a:t>
            </a:r>
          </a:p>
        </p:txBody>
      </p:sp>
      <p:grpSp>
        <p:nvGrpSpPr>
          <p:cNvPr id="9" name="Group"/>
          <p:cNvGrpSpPr/>
          <p:nvPr userDrawn="1"/>
        </p:nvGrpSpPr>
        <p:grpSpPr>
          <a:xfrm>
            <a:off x="23243715" y="12623226"/>
            <a:ext cx="801619" cy="804908"/>
            <a:chOff x="0" y="0"/>
            <a:chExt cx="801618" cy="804906"/>
          </a:xfrm>
        </p:grpSpPr>
        <p:sp>
          <p:nvSpPr>
            <p:cNvPr id="14" name="Triangle"/>
            <p:cNvSpPr/>
            <p:nvPr/>
          </p:nvSpPr>
          <p:spPr>
            <a:xfrm rot="1560000">
              <a:off x="385577" y="164378"/>
              <a:ext cx="298360" cy="605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" y="0"/>
                  </a:moveTo>
                  <a:lnTo>
                    <a:pt x="0" y="17590"/>
                  </a:lnTo>
                  <a:lnTo>
                    <a:pt x="21600" y="2160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5" name="Triangle"/>
            <p:cNvSpPr/>
            <p:nvPr/>
          </p:nvSpPr>
          <p:spPr>
            <a:xfrm rot="1590000" flipH="1">
              <a:off x="119476" y="34739"/>
              <a:ext cx="298360" cy="605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" y="0"/>
                  </a:moveTo>
                  <a:lnTo>
                    <a:pt x="0" y="17590"/>
                  </a:lnTo>
                  <a:lnTo>
                    <a:pt x="21600" y="2160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1193570" y="940523"/>
            <a:ext cx="21031200" cy="1836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hangingPunct="1"/>
            <a:r>
              <a:rPr lang="en-US" dirty="0"/>
              <a:t>Slide Title Goes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193570" y="3677375"/>
            <a:ext cx="21031200" cy="8702675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US" dirty="0"/>
              <a:t>Primary bullets will look like this 45 </a:t>
            </a:r>
            <a:r>
              <a:rPr lang="en-US" dirty="0" err="1"/>
              <a:t>pt</a:t>
            </a:r>
            <a:r>
              <a:rPr lang="en-US" dirty="0"/>
              <a:t> Helvetica</a:t>
            </a:r>
          </a:p>
          <a:p>
            <a:pPr lvl="1"/>
            <a:r>
              <a:rPr lang="en-US" dirty="0"/>
              <a:t>The second bullet style will look like this 35 </a:t>
            </a:r>
            <a:r>
              <a:rPr lang="en-US" dirty="0" err="1"/>
              <a:t>pt</a:t>
            </a:r>
            <a:r>
              <a:rPr lang="en-US" dirty="0"/>
              <a:t> Helvetica</a:t>
            </a:r>
          </a:p>
          <a:p>
            <a:pPr lvl="2"/>
            <a:r>
              <a:rPr lang="en-US" dirty="0"/>
              <a:t>Third bullet Style will look like this 26 </a:t>
            </a:r>
            <a:r>
              <a:rPr lang="en-US" dirty="0" err="1"/>
              <a:t>pt</a:t>
            </a:r>
            <a:r>
              <a:rPr lang="en-US" dirty="0"/>
              <a:t> Helvetica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7221200" y="1271270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23E21-99C9-2D40-B78D-354A4FF047A0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  <p:sldLayoutId id="2147483654" r:id="rId5"/>
    <p:sldLayoutId id="2147483667" r:id="rId6"/>
    <p:sldLayoutId id="2147483668" r:id="rId7"/>
    <p:sldLayoutId id="2147483669" r:id="rId8"/>
    <p:sldLayoutId id="2147483661" r:id="rId9"/>
    <p:sldLayoutId id="2147483670" r:id="rId10"/>
    <p:sldLayoutId id="2147483671" r:id="rId11"/>
    <p:sldLayoutId id="2147483662" r:id="rId12"/>
    <p:sldLayoutId id="2147483666" r:id="rId13"/>
  </p:sldLayoutIdLst>
  <p:transition spd="med"/>
  <p:hf hdr="0" ftr="0" dt="0"/>
  <p:txStyles>
    <p:titleStyle>
      <a:lvl1pPr marL="0" marR="0" indent="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228600" algn="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0" baseline="0">
          <a:ln>
            <a:noFill/>
          </a:ln>
          <a:solidFill>
            <a:srgbClr val="00265B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457200" algn="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0" baseline="0">
          <a:ln>
            <a:noFill/>
          </a:ln>
          <a:solidFill>
            <a:srgbClr val="00265B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685800" algn="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0" baseline="0">
          <a:ln>
            <a:noFill/>
          </a:ln>
          <a:solidFill>
            <a:srgbClr val="00265B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914400" algn="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0" baseline="0">
          <a:ln>
            <a:noFill/>
          </a:ln>
          <a:solidFill>
            <a:srgbClr val="00265B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1143000" algn="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0" baseline="0">
          <a:ln>
            <a:noFill/>
          </a:ln>
          <a:solidFill>
            <a:srgbClr val="00265B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1371600" algn="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0" baseline="0">
          <a:ln>
            <a:noFill/>
          </a:ln>
          <a:solidFill>
            <a:srgbClr val="00265B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1600200" algn="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0" baseline="0">
          <a:ln>
            <a:noFill/>
          </a:ln>
          <a:solidFill>
            <a:srgbClr val="00265B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1828800" algn="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0" baseline="0">
          <a:ln>
            <a:noFill/>
          </a:ln>
          <a:solidFill>
            <a:srgbClr val="00265B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502920" marR="0" indent="-502920" algn="l" defTabSz="825500" rtl="0" eaLnBrk="1" latinLnBrk="0" hangingPunct="1">
        <a:lnSpc>
          <a:spcPts val="7000"/>
        </a:lnSpc>
        <a:spcBef>
          <a:spcPts val="0"/>
        </a:spcBef>
        <a:spcAft>
          <a:spcPts val="0"/>
        </a:spcAft>
        <a:buClrTx/>
        <a:buSzPct val="50000"/>
        <a:buFontTx/>
        <a:buBlip>
          <a:blip r:embed="rId15"/>
        </a:buBlip>
        <a:tabLst/>
        <a:defRPr sz="5400" b="0" i="0" u="none" strike="noStrike" cap="none" spc="0" baseline="0">
          <a:ln>
            <a:noFill/>
          </a:ln>
          <a:solidFill>
            <a:schemeClr val="tx1"/>
          </a:solidFill>
          <a:uFillTx/>
          <a:latin typeface="Helvetica" charset="0"/>
          <a:ea typeface="Helvetica" charset="0"/>
          <a:cs typeface="Helvetica" charset="0"/>
          <a:sym typeface="Helvetica"/>
        </a:defRPr>
      </a:lvl1pPr>
      <a:lvl2pPr marL="1373188" marR="0" indent="-441325" algn="l" defTabSz="825500" rtl="0" eaLnBrk="1" latinLnBrk="0" hangingPunct="1">
        <a:lnSpc>
          <a:spcPts val="7000"/>
        </a:lnSpc>
        <a:spcBef>
          <a:spcPts val="0"/>
        </a:spcBef>
        <a:spcAft>
          <a:spcPts val="0"/>
        </a:spcAft>
        <a:buClrTx/>
        <a:buSzPct val="50000"/>
        <a:buFontTx/>
        <a:buBlip>
          <a:blip r:embed="rId15"/>
        </a:buBlip>
        <a:tabLst>
          <a:tab pos="1192213" algn="l"/>
        </a:tabLst>
        <a:defRPr sz="4000" b="0" i="0" u="none" strike="noStrike" cap="none" spc="0" baseline="0">
          <a:ln>
            <a:noFill/>
          </a:ln>
          <a:solidFill>
            <a:schemeClr val="tx1"/>
          </a:solidFill>
          <a:uFillTx/>
          <a:latin typeface="Helvetica" charset="0"/>
          <a:ea typeface="Helvetica" charset="0"/>
          <a:cs typeface="Helvetica" charset="0"/>
          <a:sym typeface="Helvetica"/>
        </a:defRPr>
      </a:lvl2pPr>
      <a:lvl3pPr marL="2746375" marR="0" indent="-336550" algn="l" defTabSz="825500" rtl="0" eaLnBrk="1" latinLnBrk="0" hangingPunct="1">
        <a:lnSpc>
          <a:spcPts val="7000"/>
        </a:lnSpc>
        <a:spcBef>
          <a:spcPts val="0"/>
        </a:spcBef>
        <a:spcAft>
          <a:spcPts val="0"/>
        </a:spcAft>
        <a:buClr>
          <a:srgbClr val="4489BD"/>
        </a:buClr>
        <a:buSzTx/>
        <a:buFont typeface="Arial" charset="0"/>
        <a:buChar char="•"/>
        <a:tabLst/>
        <a:defRPr sz="3200" b="0" i="0" u="none" strike="noStrike" cap="none" spc="0" baseline="0">
          <a:ln>
            <a:noFill/>
          </a:ln>
          <a:solidFill>
            <a:schemeClr val="tx1"/>
          </a:solidFill>
          <a:uFillTx/>
          <a:latin typeface="Helvetica" charset="0"/>
          <a:ea typeface="Helvetica" charset="0"/>
          <a:cs typeface="Helvetica" charset="0"/>
          <a:sym typeface="Helvetica"/>
        </a:defRPr>
      </a:lvl3pPr>
      <a:lvl4pPr marL="0" marR="0" indent="685800" algn="l" defTabSz="825500" rtl="0" eaLnBrk="1" latinLnBrk="0" hangingPunct="1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0" b="1" i="0" u="none" strike="noStrike" cap="none" spc="0" baseline="0">
          <a:ln>
            <a:noFill/>
          </a:ln>
          <a:solidFill>
            <a:srgbClr val="00265B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914400" algn="l" defTabSz="825500" rtl="0" eaLnBrk="1" latinLnBrk="0" hangingPunct="1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0" b="1" i="0" u="none" strike="noStrike" cap="none" spc="0" baseline="0">
          <a:ln>
            <a:noFill/>
          </a:ln>
          <a:solidFill>
            <a:srgbClr val="00265B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11430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0" b="1" i="0" u="none" strike="noStrike" cap="none" spc="0" baseline="0">
          <a:ln>
            <a:noFill/>
          </a:ln>
          <a:solidFill>
            <a:srgbClr val="00265B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13716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0" b="1" i="0" u="none" strike="noStrike" cap="none" spc="0" baseline="0">
          <a:ln>
            <a:noFill/>
          </a:ln>
          <a:solidFill>
            <a:srgbClr val="00265B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16002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0" b="1" i="0" u="none" strike="noStrike" cap="none" spc="0" baseline="0">
          <a:ln>
            <a:noFill/>
          </a:ln>
          <a:solidFill>
            <a:srgbClr val="00265B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18288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0" b="1" i="0" u="none" strike="noStrike" cap="none" spc="0" baseline="0">
          <a:ln>
            <a:noFill/>
          </a:ln>
          <a:solidFill>
            <a:srgbClr val="00265B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2286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4572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6858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9144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11430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13716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16002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18288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5" Type="http://schemas.openxmlformats.org/officeDocument/2006/relationships/image" Target="../media/image31.png"/><Relationship Id="rId4" Type="http://schemas.openxmlformats.org/officeDocument/2006/relationships/image" Target="../media/image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tiff"/><Relationship Id="rId3" Type="http://schemas.openxmlformats.org/officeDocument/2006/relationships/image" Target="../media/image43.png"/><Relationship Id="rId7" Type="http://schemas.microsoft.com/office/2007/relationships/hdphoto" Target="../media/hdphoto7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tiff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tiff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55.png"/><Relationship Id="rId4" Type="http://schemas.microsoft.com/office/2007/relationships/hdphoto" Target="../media/hdphoto8.wdp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1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microsoft.com/office/2007/relationships/hdphoto" Target="../media/hdphoto9.wdp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tif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tiff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1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18.tiff"/><Relationship Id="rId5" Type="http://schemas.openxmlformats.org/officeDocument/2006/relationships/image" Target="../media/image13.tiff"/><Relationship Id="rId15" Type="http://schemas.openxmlformats.org/officeDocument/2006/relationships/image" Target="../media/image22.tiff"/><Relationship Id="rId10" Type="http://schemas.openxmlformats.org/officeDocument/2006/relationships/image" Target="../media/image17.tiff"/><Relationship Id="rId4" Type="http://schemas.microsoft.com/office/2007/relationships/hdphoto" Target="../media/hdphoto1.wdp"/><Relationship Id="rId9" Type="http://schemas.openxmlformats.org/officeDocument/2006/relationships/image" Target="../media/image16.tiff"/><Relationship Id="rId14" Type="http://schemas.openxmlformats.org/officeDocument/2006/relationships/image" Target="../media/image21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horiavarlan/4777129318" TargetMode="External"/><Relationship Id="rId3" Type="http://schemas.openxmlformats.org/officeDocument/2006/relationships/hyperlink" Target="https://bytemyvdu.wordpress.com/category/plus/" TargetMode="External"/><Relationship Id="rId7" Type="http://schemas.openxmlformats.org/officeDocument/2006/relationships/hyperlink" Target="http://www.flickr.com/photos/kky/704056791/" TargetMode="External"/><Relationship Id="rId2" Type="http://schemas.openxmlformats.org/officeDocument/2006/relationships/hyperlink" Target="https://commons.wikimedia.org/w/index.php?curid=466937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hardforum.com/threads/amazon-patents-drone-that-can-recognize-screaming-and-flailing.1956972/" TargetMode="External"/><Relationship Id="rId11" Type="http://schemas.openxmlformats.org/officeDocument/2006/relationships/hyperlink" Target="https://www.youtube.com/watch?v=MYNevA7gcQA" TargetMode="External"/><Relationship Id="rId5" Type="http://schemas.openxmlformats.org/officeDocument/2006/relationships/hyperlink" Target="https://www.imore.com/iphone-2g" TargetMode="External"/><Relationship Id="rId10" Type="http://schemas.openxmlformats.org/officeDocument/2006/relationships/hyperlink" Target="https://www.bizjournals.com/boston/blog/startups/2013/04/michael-stonebraker-big-data.html" TargetMode="External"/><Relationship Id="rId4" Type="http://schemas.openxmlformats.org/officeDocument/2006/relationships/hyperlink" Target="https://commons.wikimedia.org/w/index.php?curid=1441453" TargetMode="External"/><Relationship Id="rId9" Type="http://schemas.openxmlformats.org/officeDocument/2006/relationships/hyperlink" Target="https://www.flickr.com/photos/edyson/213662710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kky/704056791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Deck Title Goes Here"/>
          <p:cNvSpPr txBox="1">
            <a:spLocks noGrp="1"/>
          </p:cNvSpPr>
          <p:nvPr>
            <p:ph type="body" sz="quarter" idx="13"/>
          </p:nvPr>
        </p:nvSpPr>
        <p:spPr>
          <a:xfrm>
            <a:off x="5975498" y="6708952"/>
            <a:ext cx="17193415" cy="2308324"/>
          </a:xfrm>
          <a:prstGeom prst="rect">
            <a:avLst/>
          </a:prstGeom>
        </p:spPr>
        <p:txBody>
          <a:bodyPr/>
          <a:lstStyle/>
          <a:p>
            <a:r>
              <a:rPr lang="en-US" sz="7200" dirty="0"/>
              <a:t>Serverless Computing:</a:t>
            </a:r>
            <a:br>
              <a:rPr lang="en-US" sz="7200" dirty="0"/>
            </a:br>
            <a:r>
              <a:rPr lang="en-US" sz="7200" dirty="0"/>
              <a:t>One Step Forward, Two Steps Back</a:t>
            </a:r>
            <a:endParaRPr sz="7200" dirty="0"/>
          </a:p>
        </p:txBody>
      </p:sp>
      <p:sp>
        <p:nvSpPr>
          <p:cNvPr id="289" name="Deck Subtitle Goes Here"/>
          <p:cNvSpPr txBox="1">
            <a:spLocks noGrp="1"/>
          </p:cNvSpPr>
          <p:nvPr>
            <p:ph type="body" sz="quarter" idx="14"/>
          </p:nvPr>
        </p:nvSpPr>
        <p:spPr>
          <a:xfrm>
            <a:off x="8305799" y="8974942"/>
            <a:ext cx="14837714" cy="1323439"/>
          </a:xfrm>
          <a:prstGeom prst="rect">
            <a:avLst/>
          </a:prstGeom>
        </p:spPr>
        <p:txBody>
          <a:bodyPr/>
          <a:lstStyle/>
          <a:p>
            <a:r>
              <a:rPr lang="en-US" sz="4000" dirty="0"/>
              <a:t>Joe Hellerstein, Jose </a:t>
            </a:r>
            <a:r>
              <a:rPr lang="en-US" sz="4000" dirty="0" err="1"/>
              <a:t>Faleiro</a:t>
            </a:r>
            <a:r>
              <a:rPr lang="en-US" sz="4000" dirty="0"/>
              <a:t>, Joey Gonzalez, Johann </a:t>
            </a:r>
            <a:r>
              <a:rPr lang="en-US" sz="4000" dirty="0" err="1"/>
              <a:t>Schleier</a:t>
            </a:r>
            <a:r>
              <a:rPr lang="en-US" sz="4000" dirty="0"/>
              <a:t>-Smith, </a:t>
            </a:r>
            <a:r>
              <a:rPr lang="en-US" sz="4000" dirty="0" err="1"/>
              <a:t>Vikram</a:t>
            </a:r>
            <a:r>
              <a:rPr lang="en-US" sz="4000" dirty="0"/>
              <a:t> </a:t>
            </a:r>
            <a:r>
              <a:rPr lang="en-US" sz="4000" dirty="0" err="1"/>
              <a:t>Sreekanti</a:t>
            </a:r>
            <a:r>
              <a:rPr lang="en-US" sz="4000" dirty="0"/>
              <a:t>, Alexey </a:t>
            </a:r>
            <a:r>
              <a:rPr lang="en-US" sz="4000" dirty="0" err="1"/>
              <a:t>Tumanov</a:t>
            </a:r>
            <a:r>
              <a:rPr lang="en-US" sz="4000" dirty="0"/>
              <a:t>, Chenggang Wu</a:t>
            </a:r>
            <a:endParaRPr sz="4000" dirty="0"/>
          </a:p>
        </p:txBody>
      </p:sp>
    </p:spTree>
    <p:extLst>
      <p:ext uri="{BB962C8B-B14F-4D97-AF65-F5344CB8AC3E}">
        <p14:creationId xmlns:p14="http://schemas.microsoft.com/office/powerpoint/2010/main" val="3638719714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C763879-A060-A84D-8FA8-135A3FA32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Serverless Computing?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A975DA-CD23-DC40-B930-3F521D5BC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570" y="3248751"/>
            <a:ext cx="9077481" cy="7381150"/>
          </a:xfrm>
        </p:spPr>
        <p:txBody>
          <a:bodyPr>
            <a:normAutofit/>
          </a:bodyPr>
          <a:lstStyle/>
          <a:p>
            <a:r>
              <a:rPr lang="en-US" sz="4400" dirty="0"/>
              <a:t>Vague marketing </a:t>
            </a:r>
            <a:r>
              <a:rPr lang="en-US" sz="4400" dirty="0" err="1"/>
              <a:t>buzzphrase</a:t>
            </a:r>
            <a:endParaRPr lang="en-US" sz="4400" dirty="0"/>
          </a:p>
          <a:p>
            <a:pPr lvl="1"/>
            <a:r>
              <a:rPr lang="en-US" sz="3600" dirty="0"/>
              <a:t>Many people define it many ways.</a:t>
            </a:r>
          </a:p>
          <a:p>
            <a:r>
              <a:rPr lang="en-US" sz="4400" dirty="0"/>
              <a:t>Let’s go with what’s being sold:</a:t>
            </a:r>
            <a:br>
              <a:rPr lang="en-US" sz="4400" dirty="0"/>
            </a:br>
            <a:r>
              <a:rPr lang="en-US" sz="4400" dirty="0"/>
              <a:t>Functions-as-a-Service (</a:t>
            </a:r>
            <a:r>
              <a:rPr lang="en-US" sz="4400" dirty="0" err="1"/>
              <a:t>FaaS</a:t>
            </a:r>
            <a:r>
              <a:rPr lang="en-US" sz="4400" dirty="0"/>
              <a:t>)</a:t>
            </a:r>
          </a:p>
          <a:p>
            <a:pPr lvl="1"/>
            <a:r>
              <a:rPr lang="en-US" sz="3600" dirty="0"/>
              <a:t>We studied AWS Lambda carefully</a:t>
            </a:r>
          </a:p>
          <a:p>
            <a:pPr lvl="1"/>
            <a:r>
              <a:rPr lang="en-US" sz="3600" dirty="0"/>
              <a:t>Most of this applies across vendors</a:t>
            </a:r>
          </a:p>
          <a:p>
            <a:pPr lvl="1"/>
            <a:r>
              <a:rPr lang="en-US" sz="3600" dirty="0"/>
              <a:t>A snapshot in time! (~10/2018)</a:t>
            </a:r>
            <a:endParaRPr lang="en-US" sz="3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FD1FF7-062B-9C4E-8BEF-D7C0041B57D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13085763"/>
            <a:ext cx="392113" cy="342900"/>
          </a:xfrm>
        </p:spPr>
        <p:txBody>
          <a:bodyPr/>
          <a:lstStyle/>
          <a:p>
            <a:fld id="{86CB4B4D-7CA3-9044-876B-883B54F8677D}" type="slidenum">
              <a:rPr lang="uk-UA" smtClean="0"/>
              <a:pPr/>
              <a:t>10</a:t>
            </a:fld>
            <a:endParaRPr lang="uk-U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4EE42A-EE0B-1D4D-94E2-76C58D21F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8248" y="3248751"/>
            <a:ext cx="13271500" cy="764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231638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D15A5-A53C-B746-87D6-1B0A873F3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Pure Functional Lambda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2409B-3A8B-6D44-9F59-F7988428E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7AB0AB-8323-784A-90AF-E8C888D46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2549" y="3248751"/>
            <a:ext cx="17798902" cy="1025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899526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26A35-4C5D-E940-9AFA-20A197321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FaaS</a:t>
            </a:r>
            <a:r>
              <a:rPr lang="en-US" dirty="0"/>
              <a:t> Also Comes with a “Standard Library”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2E231-185D-0641-ABAB-FF1CB3B9F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570" y="3248750"/>
            <a:ext cx="22179386" cy="8978691"/>
          </a:xfrm>
        </p:spPr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b="1" dirty="0"/>
              <a:t>autoscaling </a:t>
            </a:r>
            <a:r>
              <a:rPr lang="en-US" dirty="0"/>
              <a:t>services offered by the vendor</a:t>
            </a:r>
          </a:p>
          <a:p>
            <a:pPr lvl="1"/>
            <a:r>
              <a:rPr lang="en-US" sz="3600" dirty="0"/>
              <a:t>E.g. </a:t>
            </a:r>
            <a:r>
              <a:rPr lang="en-US" sz="3600" b="1" dirty="0"/>
              <a:t>Queuing</a:t>
            </a:r>
            <a:r>
              <a:rPr lang="en-US" sz="3600" dirty="0"/>
              <a:t> (AWS SQS, SNS) for function input/output, </a:t>
            </a:r>
            <a:r>
              <a:rPr lang="en-US" sz="3600" b="1" dirty="0"/>
              <a:t>Storage</a:t>
            </a:r>
            <a:r>
              <a:rPr lang="en-US" sz="3600" dirty="0"/>
              <a:t> (AWS S3, DynamoDB)</a:t>
            </a:r>
          </a:p>
          <a:p>
            <a:pPr lvl="1"/>
            <a:r>
              <a:rPr lang="en-US" sz="3600" dirty="0"/>
              <a:t>E.g. </a:t>
            </a:r>
            <a:r>
              <a:rPr lang="en-US" sz="3600" b="1" dirty="0"/>
              <a:t>DSL-based compute </a:t>
            </a:r>
            <a:r>
              <a:rPr lang="en-US" sz="3600" dirty="0"/>
              <a:t>libraries (Google Cloud Dataflow, Azure Stream Analytics)</a:t>
            </a:r>
          </a:p>
          <a:p>
            <a:r>
              <a:rPr lang="en-US" dirty="0"/>
              <a:t>Serverless = </a:t>
            </a:r>
            <a:r>
              <a:rPr lang="en-US" dirty="0" err="1"/>
              <a:t>FaaS</a:t>
            </a:r>
            <a:r>
              <a:rPr lang="en-US" dirty="0"/>
              <a:t> + Autoscaling Services</a:t>
            </a:r>
          </a:p>
          <a:p>
            <a:pPr lvl="1"/>
            <a:r>
              <a:rPr lang="en-US" sz="3600" dirty="0"/>
              <a:t>Much like C isn’t very interesting without </a:t>
            </a:r>
            <a:r>
              <a:rPr lang="en-US" sz="3600" dirty="0" err="1"/>
              <a:t>stdlib</a:t>
            </a:r>
            <a:endParaRPr lang="en-US" sz="3600" dirty="0"/>
          </a:p>
          <a:p>
            <a:r>
              <a:rPr lang="en-US" dirty="0"/>
              <a:t>In reality not a “standard” library</a:t>
            </a:r>
          </a:p>
          <a:p>
            <a:pPr lvl="1"/>
            <a:r>
              <a:rPr lang="en-US" sz="3600" dirty="0"/>
              <a:t>Proprietary APIs, differing services for each vendor (based on what is autoscaling)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577429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Outline Item"/>
          <p:cNvSpPr txBox="1"/>
          <p:nvPr/>
        </p:nvSpPr>
        <p:spPr>
          <a:xfrm>
            <a:off x="7481193" y="6671881"/>
            <a:ext cx="6386364" cy="1069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just">
              <a:lnSpc>
                <a:spcPts val="8400"/>
              </a:lnSpc>
              <a:defRPr sz="4500"/>
            </a:lvl1pPr>
          </a:lstStyle>
          <a:p>
            <a:pPr algn="l"/>
            <a:r>
              <a:rPr lang="en-US" dirty="0"/>
              <a:t>Objections from the Wild</a:t>
            </a:r>
            <a:endParaRPr dirty="0"/>
          </a:p>
        </p:txBody>
      </p:sp>
      <p:sp>
        <p:nvSpPr>
          <p:cNvPr id="302" name="Outline Item"/>
          <p:cNvSpPr txBox="1"/>
          <p:nvPr/>
        </p:nvSpPr>
        <p:spPr>
          <a:xfrm>
            <a:off x="7481193" y="8809789"/>
            <a:ext cx="10297691" cy="1069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just">
              <a:lnSpc>
                <a:spcPts val="8400"/>
              </a:lnSpc>
              <a:defRPr sz="4500"/>
            </a:lvl1pPr>
          </a:lstStyle>
          <a:p>
            <a:pPr algn="l"/>
            <a:r>
              <a:rPr lang="en-US" dirty="0"/>
              <a:t>Moving Forward on Cloud Programming</a:t>
            </a:r>
            <a:endParaRPr dirty="0"/>
          </a:p>
        </p:txBody>
      </p:sp>
      <p:sp>
        <p:nvSpPr>
          <p:cNvPr id="291" name="Outline Title Goes Here"/>
          <p:cNvSpPr txBox="1">
            <a:spLocks noGrp="1"/>
          </p:cNvSpPr>
          <p:nvPr>
            <p:ph type="body" sz="quarter" idx="13"/>
          </p:nvPr>
        </p:nvSpPr>
        <p:spPr>
          <a:xfrm>
            <a:off x="815530" y="1032859"/>
            <a:ext cx="4763094" cy="995657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292" name="Slide Number"/>
          <p:cNvSpPr txBox="1"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s-IS" smtClean="0"/>
              <a:pPr/>
              <a:t>13</a:t>
            </a:fld>
            <a:endParaRPr lang="is-IS"/>
          </a:p>
        </p:txBody>
      </p:sp>
      <p:sp>
        <p:nvSpPr>
          <p:cNvPr id="293" name="1"/>
          <p:cNvSpPr/>
          <p:nvPr/>
        </p:nvSpPr>
        <p:spPr>
          <a:xfrm>
            <a:off x="5783276" y="2396066"/>
            <a:ext cx="1270001" cy="1270001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FFFFFF"/>
                </a:solidFill>
              </a:defRPr>
            </a:lvl1pPr>
          </a:lstStyle>
          <a:p>
            <a:r>
              <a:t>1</a:t>
            </a:r>
          </a:p>
        </p:txBody>
      </p:sp>
      <p:sp>
        <p:nvSpPr>
          <p:cNvPr id="294" name="2"/>
          <p:cNvSpPr/>
          <p:nvPr/>
        </p:nvSpPr>
        <p:spPr>
          <a:xfrm>
            <a:off x="5783276" y="4533974"/>
            <a:ext cx="1270001" cy="1270001"/>
          </a:xfrm>
          <a:prstGeom prst="ellipse">
            <a:avLst/>
          </a:prstGeom>
          <a:solidFill>
            <a:srgbClr val="FCB51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FFFFFF"/>
                </a:solidFill>
              </a:defRPr>
            </a:lvl1pPr>
          </a:lstStyle>
          <a:p>
            <a:r>
              <a:t>2</a:t>
            </a:r>
          </a:p>
        </p:txBody>
      </p:sp>
      <p:sp>
        <p:nvSpPr>
          <p:cNvPr id="295" name="3"/>
          <p:cNvSpPr/>
          <p:nvPr/>
        </p:nvSpPr>
        <p:spPr>
          <a:xfrm>
            <a:off x="5783276" y="6671881"/>
            <a:ext cx="1270001" cy="1270001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FFFFFF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296" name="4"/>
          <p:cNvSpPr/>
          <p:nvPr/>
        </p:nvSpPr>
        <p:spPr>
          <a:xfrm>
            <a:off x="5783276" y="8809788"/>
            <a:ext cx="1270001" cy="1270001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FFFFFF"/>
                </a:solidFill>
              </a:defRPr>
            </a:lvl1pPr>
          </a:lstStyle>
          <a:p>
            <a:r>
              <a:t>4</a:t>
            </a:r>
          </a:p>
        </p:txBody>
      </p:sp>
      <p:sp>
        <p:nvSpPr>
          <p:cNvPr id="298" name="Outline Item"/>
          <p:cNvSpPr txBox="1"/>
          <p:nvPr/>
        </p:nvSpPr>
        <p:spPr>
          <a:xfrm>
            <a:off x="7481193" y="2396066"/>
            <a:ext cx="6739024" cy="1069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just">
              <a:lnSpc>
                <a:spcPts val="8400"/>
              </a:lnSpc>
              <a:defRPr sz="4500"/>
            </a:lvl1pPr>
          </a:lstStyle>
          <a:p>
            <a:pPr algn="l"/>
            <a:r>
              <a:rPr lang="en-US" dirty="0"/>
              <a:t>Promise, Potential, Scope</a:t>
            </a:r>
            <a:endParaRPr dirty="0"/>
          </a:p>
        </p:txBody>
      </p:sp>
      <p:sp>
        <p:nvSpPr>
          <p:cNvPr id="299" name="Outline Item"/>
          <p:cNvSpPr txBox="1"/>
          <p:nvPr/>
        </p:nvSpPr>
        <p:spPr>
          <a:xfrm>
            <a:off x="7481193" y="4533974"/>
            <a:ext cx="7444346" cy="1069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just">
              <a:lnSpc>
                <a:spcPts val="8400"/>
              </a:lnSpc>
              <a:defRPr sz="4500"/>
            </a:lvl1pPr>
          </a:lstStyle>
          <a:p>
            <a:pPr algn="l"/>
            <a:r>
              <a:rPr lang="en-US" b="1" dirty="0">
                <a:solidFill>
                  <a:srgbClr val="FCB515"/>
                </a:solidFill>
              </a:rPr>
              <a:t>What Works, What’s Broke</a:t>
            </a:r>
            <a:endParaRPr b="1" dirty="0">
              <a:solidFill>
                <a:srgbClr val="FCB5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44018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louds in a blue sky&#13;&#10;&#13;&#10;Description automatically generated">
            <a:extLst>
              <a:ext uri="{FF2B5EF4-FFF2-40B4-BE49-F238E27FC236}">
                <a16:creationId xmlns:a16="http://schemas.microsoft.com/office/drawing/2014/main" id="{6D24BFCA-250D-764A-B7D9-FD46ECF77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298"/>
            <a:ext cx="24384000" cy="106657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51C5E5-504C-9947-8BBA-C4816AA0B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3 Promises of the Cloud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DBFD1C7-C31A-1746-8E53-C29D2B6B8118}"/>
              </a:ext>
            </a:extLst>
          </p:cNvPr>
          <p:cNvSpPr txBox="1">
            <a:spLocks/>
          </p:cNvSpPr>
          <p:nvPr/>
        </p:nvSpPr>
        <p:spPr>
          <a:xfrm>
            <a:off x="9598348" y="6858000"/>
            <a:ext cx="8463510" cy="1242387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502920" marR="0" indent="-502920" algn="l" defTabSz="825500" rtl="0" eaLnBrk="1" latinLnBrk="0" hangingPunct="1">
              <a:lnSpc>
                <a:spcPts val="7000"/>
              </a:lnSpc>
              <a:spcBef>
                <a:spcPts val="0"/>
              </a:spcBef>
              <a:spcAft>
                <a:spcPts val="1500"/>
              </a:spcAft>
              <a:buClrTx/>
              <a:buSzPct val="50000"/>
              <a:buFontTx/>
              <a:buBlip>
                <a:blip r:embed="rId4"/>
              </a:buBlip>
              <a:tabLst/>
              <a:defRPr sz="5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"/>
              </a:defRPr>
            </a:lvl1pPr>
            <a:lvl2pPr marL="1373188" marR="0" indent="-441325" algn="l" defTabSz="825500" rtl="0" eaLnBrk="1" latinLnBrk="0" hangingPunct="1">
              <a:lnSpc>
                <a:spcPts val="7000"/>
              </a:lnSpc>
              <a:spcBef>
                <a:spcPts val="0"/>
              </a:spcBef>
              <a:spcAft>
                <a:spcPts val="1500"/>
              </a:spcAft>
              <a:buClrTx/>
              <a:buSzPct val="50000"/>
              <a:buFontTx/>
              <a:buBlip>
                <a:blip r:embed="rId4"/>
              </a:buBlip>
              <a:tabLst>
                <a:tab pos="1192213" algn="l"/>
              </a:tabLst>
              <a:defRPr sz="4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"/>
              </a:defRPr>
            </a:lvl2pPr>
            <a:lvl3pPr marL="2746375" marR="0" indent="-336550" algn="l" defTabSz="8255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1500"/>
              </a:spcAft>
              <a:buClr>
                <a:srgbClr val="4489BD"/>
              </a:buClr>
              <a:buSzTx/>
              <a:buFont typeface="Arial" charset="0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"/>
              </a:defRPr>
            </a:lvl3pPr>
            <a:lvl4pPr marL="0" marR="0" indent="685800" algn="l" defTabSz="8255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00265B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914400" algn="l" defTabSz="8255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00265B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00265B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00265B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00265B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00265B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0" indent="0">
              <a:buFontTx/>
              <a:buNone/>
            </a:pPr>
            <a:r>
              <a:rPr lang="en-US" sz="4500" dirty="0">
                <a:solidFill>
                  <a:schemeClr val="accent1"/>
                </a:solidFill>
              </a:rPr>
              <a:t>Autoscaling</a:t>
            </a:r>
            <a:r>
              <a:rPr lang="en-US" dirty="0">
                <a:solidFill>
                  <a:schemeClr val="accent1"/>
                </a:solidFill>
              </a:rPr>
              <a:t>					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2C69E1E-B9D2-1045-BF82-2D80ED2FDEA9}"/>
              </a:ext>
            </a:extLst>
          </p:cNvPr>
          <p:cNvSpPr txBox="1">
            <a:spLocks/>
          </p:cNvSpPr>
          <p:nvPr/>
        </p:nvSpPr>
        <p:spPr>
          <a:xfrm>
            <a:off x="9598348" y="7864413"/>
            <a:ext cx="8463510" cy="3517809"/>
          </a:xfrm>
          <a:prstGeom prst="rect">
            <a:avLst/>
          </a:prstGeom>
          <a:noFill/>
        </p:spPr>
        <p:txBody>
          <a:bodyPr vert="horz" lIns="0" tIns="45720" rIns="91440" bIns="45720" rtlCol="0">
            <a:normAutofit/>
          </a:bodyPr>
          <a:lstStyle>
            <a:lvl1pPr marL="502920" marR="0" indent="-502920" algn="l" defTabSz="825500" rtl="0" eaLnBrk="1" latinLnBrk="0" hangingPunct="1">
              <a:lnSpc>
                <a:spcPts val="7000"/>
              </a:lnSpc>
              <a:spcBef>
                <a:spcPts val="0"/>
              </a:spcBef>
              <a:spcAft>
                <a:spcPts val="1500"/>
              </a:spcAft>
              <a:buClrTx/>
              <a:buSzPct val="50000"/>
              <a:buFontTx/>
              <a:buBlip>
                <a:blip r:embed="rId4"/>
              </a:buBlip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"/>
              </a:defRPr>
            </a:lvl1pPr>
            <a:lvl2pPr marL="1373188" marR="0" indent="-441325" algn="l" defTabSz="825500" rtl="0" eaLnBrk="1" latinLnBrk="0" hangingPunct="1">
              <a:lnSpc>
                <a:spcPts val="7000"/>
              </a:lnSpc>
              <a:spcBef>
                <a:spcPts val="0"/>
              </a:spcBef>
              <a:spcAft>
                <a:spcPts val="1500"/>
              </a:spcAft>
              <a:buClrTx/>
              <a:buSzPct val="50000"/>
              <a:buFontTx/>
              <a:buBlip>
                <a:blip r:embed="rId4"/>
              </a:buBlip>
              <a:tabLst>
                <a:tab pos="1192213" algn="l"/>
              </a:tabLst>
              <a:defRPr sz="3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"/>
              </a:defRPr>
            </a:lvl2pPr>
            <a:lvl3pPr marL="2746375" marR="0" indent="-336550" algn="l" defTabSz="8255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1500"/>
              </a:spcAft>
              <a:buClr>
                <a:srgbClr val="4489BD"/>
              </a:buClr>
              <a:buSzTx/>
              <a:buFont typeface="Arial" charset="0"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"/>
              </a:defRPr>
            </a:lvl3pPr>
            <a:lvl4pPr marL="0" marR="0" indent="685800" algn="l" defTabSz="8255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00265B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914400" algn="l" defTabSz="8255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00265B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00265B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00265B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00265B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00265B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Scalable Data Processing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Distributed Computing		</a:t>
            </a:r>
          </a:p>
        </p:txBody>
      </p:sp>
    </p:spTree>
    <p:extLst>
      <p:ext uri="{BB962C8B-B14F-4D97-AF65-F5344CB8AC3E}">
        <p14:creationId xmlns:p14="http://schemas.microsoft.com/office/powerpoint/2010/main" val="1314029626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louds in a blue sky&#13;&#10;&#13;&#10;Description automatically generated">
            <a:extLst>
              <a:ext uri="{FF2B5EF4-FFF2-40B4-BE49-F238E27FC236}">
                <a16:creationId xmlns:a16="http://schemas.microsoft.com/office/drawing/2014/main" id="{8889426F-8EE1-4842-A7AC-BB59968BD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298"/>
            <a:ext cx="24384000" cy="10665701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07F72C0-F5DC-2644-B3AE-A17CF4407C7E}"/>
              </a:ext>
            </a:extLst>
          </p:cNvPr>
          <p:cNvSpPr txBox="1">
            <a:spLocks/>
          </p:cNvSpPr>
          <p:nvPr/>
        </p:nvSpPr>
        <p:spPr>
          <a:xfrm>
            <a:off x="3728490" y="11533090"/>
            <a:ext cx="8463510" cy="1242387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502920" marR="0" indent="-502920" algn="l" defTabSz="825500" rtl="0" eaLnBrk="1" latinLnBrk="0" hangingPunct="1">
              <a:lnSpc>
                <a:spcPts val="7000"/>
              </a:lnSpc>
              <a:spcBef>
                <a:spcPts val="0"/>
              </a:spcBef>
              <a:spcAft>
                <a:spcPts val="1500"/>
              </a:spcAft>
              <a:buClrTx/>
              <a:buSzPct val="50000"/>
              <a:buFontTx/>
              <a:buBlip>
                <a:blip r:embed="rId4"/>
              </a:buBlip>
              <a:tabLst/>
              <a:defRPr sz="5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"/>
              </a:defRPr>
            </a:lvl1pPr>
            <a:lvl2pPr marL="1373188" marR="0" indent="-441325" algn="l" defTabSz="825500" rtl="0" eaLnBrk="1" latinLnBrk="0" hangingPunct="1">
              <a:lnSpc>
                <a:spcPts val="7000"/>
              </a:lnSpc>
              <a:spcBef>
                <a:spcPts val="0"/>
              </a:spcBef>
              <a:spcAft>
                <a:spcPts val="1500"/>
              </a:spcAft>
              <a:buClrTx/>
              <a:buSzPct val="50000"/>
              <a:buFontTx/>
              <a:buBlip>
                <a:blip r:embed="rId4"/>
              </a:buBlip>
              <a:tabLst>
                <a:tab pos="1192213" algn="l"/>
              </a:tabLst>
              <a:defRPr sz="4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"/>
              </a:defRPr>
            </a:lvl2pPr>
            <a:lvl3pPr marL="2746375" marR="0" indent="-336550" algn="l" defTabSz="8255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1500"/>
              </a:spcAft>
              <a:buClr>
                <a:srgbClr val="4489BD"/>
              </a:buClr>
              <a:buSzTx/>
              <a:buFont typeface="Arial" charset="0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"/>
              </a:defRPr>
            </a:lvl3pPr>
            <a:lvl4pPr marL="0" marR="0" indent="685800" algn="l" defTabSz="8255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00265B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914400" algn="l" defTabSz="8255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00265B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00265B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00265B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00265B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00265B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0" indent="0">
              <a:buFontTx/>
              <a:buNone/>
            </a:pPr>
            <a:r>
              <a:rPr lang="en-US" sz="4500" dirty="0">
                <a:solidFill>
                  <a:schemeClr val="bg1"/>
                </a:solidFill>
              </a:rPr>
              <a:t>Autoscaling</a:t>
            </a:r>
            <a:r>
              <a:rPr lang="en-US" dirty="0">
                <a:solidFill>
                  <a:schemeClr val="bg1"/>
                </a:solidFill>
              </a:rPr>
              <a:t>					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3469806-7CA4-3D40-8771-BDF64B48E33F}"/>
              </a:ext>
            </a:extLst>
          </p:cNvPr>
          <p:cNvSpPr txBox="1">
            <a:spLocks/>
          </p:cNvSpPr>
          <p:nvPr/>
        </p:nvSpPr>
        <p:spPr>
          <a:xfrm>
            <a:off x="16599440" y="3730862"/>
            <a:ext cx="8463510" cy="3517809"/>
          </a:xfrm>
          <a:prstGeom prst="rect">
            <a:avLst/>
          </a:prstGeom>
          <a:noFill/>
        </p:spPr>
        <p:txBody>
          <a:bodyPr vert="horz" lIns="0" tIns="45720" rIns="91440" bIns="45720" rtlCol="0">
            <a:normAutofit/>
          </a:bodyPr>
          <a:lstStyle>
            <a:lvl1pPr marL="502920" marR="0" indent="-502920" algn="l" defTabSz="825500" rtl="0" eaLnBrk="1" latinLnBrk="0" hangingPunct="1">
              <a:lnSpc>
                <a:spcPts val="7000"/>
              </a:lnSpc>
              <a:spcBef>
                <a:spcPts val="0"/>
              </a:spcBef>
              <a:spcAft>
                <a:spcPts val="1500"/>
              </a:spcAft>
              <a:buClrTx/>
              <a:buSzPct val="50000"/>
              <a:buFontTx/>
              <a:buBlip>
                <a:blip r:embed="rId4"/>
              </a:buBlip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"/>
              </a:defRPr>
            </a:lvl1pPr>
            <a:lvl2pPr marL="1373188" marR="0" indent="-441325" algn="l" defTabSz="825500" rtl="0" eaLnBrk="1" latinLnBrk="0" hangingPunct="1">
              <a:lnSpc>
                <a:spcPts val="7000"/>
              </a:lnSpc>
              <a:spcBef>
                <a:spcPts val="0"/>
              </a:spcBef>
              <a:spcAft>
                <a:spcPts val="1500"/>
              </a:spcAft>
              <a:buClrTx/>
              <a:buSzPct val="50000"/>
              <a:buFontTx/>
              <a:buBlip>
                <a:blip r:embed="rId4"/>
              </a:buBlip>
              <a:tabLst>
                <a:tab pos="1192213" algn="l"/>
              </a:tabLst>
              <a:defRPr sz="3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"/>
              </a:defRPr>
            </a:lvl2pPr>
            <a:lvl3pPr marL="2746375" marR="0" indent="-336550" algn="l" defTabSz="8255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1500"/>
              </a:spcAft>
              <a:buClr>
                <a:srgbClr val="4489BD"/>
              </a:buClr>
              <a:buSzTx/>
              <a:buFont typeface="Arial" charset="0"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"/>
              </a:defRPr>
            </a:lvl3pPr>
            <a:lvl4pPr marL="0" marR="0" indent="685800" algn="l" defTabSz="8255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00265B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914400" algn="l" defTabSz="8255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00265B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00265B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00265B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00265B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00265B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Scalable Data Processing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Distributed Computing	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D5F7BA-1254-BF41-94B5-908BF40F00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15" b="98077" l="5000" r="46400">
                        <a14:foregroundMark x1="24800" y1="54670" x2="24800" y2="54670"/>
                        <a14:foregroundMark x1="28000" y1="53297" x2="28000" y2="53297"/>
                        <a14:foregroundMark x1="37600" y1="43681" x2="37600" y2="43681"/>
                        <a14:foregroundMark x1="34400" y1="42308" x2="34400" y2="42308"/>
                        <a14:foregroundMark x1="32600" y1="29945" x2="32600" y2="29945"/>
                        <a14:foregroundMark x1="27000" y1="43681" x2="27000" y2="43681"/>
                        <a14:foregroundMark x1="20000" y1="52473" x2="20000" y2="52473"/>
                        <a14:foregroundMark x1="21200" y1="53297" x2="21200" y2="53297"/>
                        <a14:foregroundMark x1="31800" y1="54396" x2="31800" y2="54396"/>
                        <a14:foregroundMark x1="37200" y1="54121" x2="37200" y2="54121"/>
                        <a14:foregroundMark x1="41200" y1="54121" x2="41200" y2="54121"/>
                        <a14:foregroundMark x1="33000" y1="71429" x2="33000" y2="71429"/>
                        <a14:foregroundMark x1="32400" y1="65385" x2="34200" y2="89560"/>
                        <a14:foregroundMark x1="34200" y1="89560" x2="32800" y2="98077"/>
                        <a14:foregroundMark x1="42400" y1="52473" x2="46400" y2="55220"/>
                        <a14:foregroundMark x1="46400" y1="55220" x2="46400" y2="55220"/>
                      </a14:backgroundRemoval>
                    </a14:imgEffect>
                  </a14:imgLayer>
                </a14:imgProps>
              </a:ext>
            </a:extLst>
          </a:blip>
          <a:srcRect r="48715"/>
          <a:stretch/>
        </p:blipFill>
        <p:spPr>
          <a:xfrm>
            <a:off x="1064289" y="2823714"/>
            <a:ext cx="6187440" cy="8374244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EA6FEAD-A670-FC49-823A-31B20DF3BFAC}"/>
              </a:ext>
            </a:extLst>
          </p:cNvPr>
          <p:cNvSpPr/>
          <p:nvPr/>
        </p:nvSpPr>
        <p:spPr>
          <a:xfrm>
            <a:off x="3423684" y="3997842"/>
            <a:ext cx="3381153" cy="4082902"/>
          </a:xfrm>
          <a:prstGeom prst="roundRect">
            <a:avLst>
              <a:gd name="adj" fmla="val 4717"/>
            </a:avLst>
          </a:prstGeom>
          <a:solidFill>
            <a:srgbClr val="FFFFFF"/>
          </a:solidFill>
          <a:ln w="57150" cap="flat">
            <a:solidFill>
              <a:schemeClr val="bg2">
                <a:lumMod val="10000"/>
              </a:scheme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15D338-2B96-7B4E-B899-F3C2627B5413}"/>
              </a:ext>
            </a:extLst>
          </p:cNvPr>
          <p:cNvSpPr txBox="1"/>
          <p:nvPr/>
        </p:nvSpPr>
        <p:spPr>
          <a:xfrm>
            <a:off x="3313813" y="5165265"/>
            <a:ext cx="3600893" cy="24237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verpass" panose="020B0503020203020203" pitchFamily="34" charset="0"/>
                <a:sym typeface="Helvetica"/>
              </a:rPr>
              <a:t>1</a:t>
            </a:r>
          </a:p>
          <a:p>
            <a:pPr marL="0" marR="0" indent="0" algn="ctr" defTabSz="457200" rtl="0" fontAlgn="auto" latinLnBrk="0" hangingPunct="0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000000"/>
                </a:solidFill>
                <a:latin typeface="Overpass" panose="020B0503020203020203" pitchFamily="34" charset="0"/>
              </a:rPr>
              <a:t>STEP</a:t>
            </a:r>
            <a:br>
              <a:rPr lang="en-US" sz="4400" dirty="0">
                <a:solidFill>
                  <a:srgbClr val="000000"/>
                </a:solidFill>
                <a:latin typeface="Overpass" panose="020B0503020203020203" pitchFamily="34" charset="0"/>
              </a:rPr>
            </a:br>
            <a:r>
              <a:rPr lang="en-US" sz="4400" dirty="0">
                <a:solidFill>
                  <a:srgbClr val="000000"/>
                </a:solidFill>
                <a:latin typeface="Overpass" panose="020B0503020203020203" pitchFamily="34" charset="0"/>
              </a:rPr>
              <a:t>FORWARD</a:t>
            </a:r>
            <a:endParaRPr kumimoji="0" lang="en-US" sz="44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verpass" panose="020B0503020203020203" pitchFamily="34" charset="0"/>
              <a:sym typeface="Helvetica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675AD6A-1567-944C-B96E-D7FD17064120}"/>
              </a:ext>
            </a:extLst>
          </p:cNvPr>
          <p:cNvGrpSpPr/>
          <p:nvPr/>
        </p:nvGrpSpPr>
        <p:grpSpPr>
          <a:xfrm>
            <a:off x="15920490" y="5503097"/>
            <a:ext cx="5201393" cy="6957078"/>
            <a:chOff x="8464358" y="2777067"/>
            <a:chExt cx="5510691" cy="745831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1690485-F5AB-2144-8B57-C20ADA070D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615" b="98077" l="5000" r="46400">
                          <a14:foregroundMark x1="24800" y1="54670" x2="24800" y2="54670"/>
                          <a14:foregroundMark x1="28000" y1="53297" x2="28000" y2="53297"/>
                          <a14:foregroundMark x1="37600" y1="43681" x2="37600" y2="43681"/>
                          <a14:foregroundMark x1="34400" y1="42308" x2="34400" y2="42308"/>
                          <a14:foregroundMark x1="32600" y1="29945" x2="32600" y2="29945"/>
                          <a14:foregroundMark x1="27000" y1="43681" x2="27000" y2="43681"/>
                          <a14:foregroundMark x1="20000" y1="52473" x2="20000" y2="52473"/>
                          <a14:foregroundMark x1="21200" y1="53297" x2="21200" y2="53297"/>
                          <a14:foregroundMark x1="31800" y1="54396" x2="31800" y2="54396"/>
                          <a14:foregroundMark x1="37200" y1="54121" x2="37200" y2="54121"/>
                          <a14:foregroundMark x1="41200" y1="54121" x2="41200" y2="54121"/>
                          <a14:foregroundMark x1="33000" y1="71429" x2="33000" y2="71429"/>
                          <a14:foregroundMark x1="32400" y1="65385" x2="34200" y2="89560"/>
                          <a14:foregroundMark x1="34200" y1="89560" x2="32800" y2="98077"/>
                          <a14:foregroundMark x1="42400" y1="52473" x2="46400" y2="55220"/>
                          <a14:foregroundMark x1="46400" y1="55220" x2="46400" y2="55220"/>
                        </a14:backgroundRemoval>
                      </a14:imgEffect>
                    </a14:imgLayer>
                  </a14:imgProps>
                </a:ext>
              </a:extLst>
            </a:blip>
            <a:srcRect r="48715"/>
            <a:stretch/>
          </p:blipFill>
          <p:spPr>
            <a:xfrm>
              <a:off x="8464358" y="2777067"/>
              <a:ext cx="5510691" cy="7458314"/>
            </a:xfrm>
            <a:prstGeom prst="rect">
              <a:avLst/>
            </a:prstGeom>
          </p:spPr>
        </p:pic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D4DB7E3B-965D-FD46-BB52-83BA89F9FAB1}"/>
                </a:ext>
              </a:extLst>
            </p:cNvPr>
            <p:cNvSpPr/>
            <p:nvPr/>
          </p:nvSpPr>
          <p:spPr>
            <a:xfrm>
              <a:off x="10565695" y="3822775"/>
              <a:ext cx="3011341" cy="3636336"/>
            </a:xfrm>
            <a:prstGeom prst="roundRect">
              <a:avLst>
                <a:gd name="adj" fmla="val 4717"/>
              </a:avLst>
            </a:prstGeom>
            <a:solidFill>
              <a:srgbClr val="FFFFFF"/>
            </a:solidFill>
            <a:ln w="57150" cap="flat">
              <a:solidFill>
                <a:schemeClr val="bg2">
                  <a:lumMod val="10000"/>
                </a:schemeClr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F1F22AD-C407-E847-AEDA-FF111B70D9C3}"/>
                </a:ext>
              </a:extLst>
            </p:cNvPr>
            <p:cNvSpPr txBox="1"/>
            <p:nvPr/>
          </p:nvSpPr>
          <p:spPr>
            <a:xfrm>
              <a:off x="10467841" y="4729964"/>
              <a:ext cx="3207047" cy="2423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0" hangingPunct="0">
                <a:lnSpc>
                  <a:spcPts val="6600"/>
                </a:lnSpc>
                <a:spcBef>
                  <a:spcPts val="1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380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Overpass" panose="020B0503020203020203" pitchFamily="34" charset="0"/>
                  <a:sym typeface="Helvetica"/>
                </a:rPr>
                <a:t>2</a:t>
              </a:r>
            </a:p>
            <a:p>
              <a:pPr marL="0" marR="0" indent="0" algn="ctr" defTabSz="457200" rtl="0" fontAlgn="auto" latinLnBrk="0" hangingPunct="0">
                <a:lnSpc>
                  <a:spcPts val="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4000" dirty="0">
                  <a:solidFill>
                    <a:srgbClr val="000000"/>
                  </a:solidFill>
                  <a:latin typeface="Overpass" panose="020B0503020203020203" pitchFamily="34" charset="0"/>
                </a:rPr>
                <a:t>STEPS</a:t>
              </a:r>
              <a:br>
                <a:rPr lang="en-US" sz="4000" dirty="0">
                  <a:solidFill>
                    <a:srgbClr val="000000"/>
                  </a:solidFill>
                  <a:latin typeface="Overpass" panose="020B0503020203020203" pitchFamily="34" charset="0"/>
                </a:rPr>
              </a:br>
              <a:r>
                <a:rPr lang="en-US" sz="4000" dirty="0">
                  <a:solidFill>
                    <a:srgbClr val="000000"/>
                  </a:solidFill>
                  <a:latin typeface="Overpass" panose="020B0503020203020203" pitchFamily="34" charset="0"/>
                </a:rPr>
                <a:t>BACK</a:t>
              </a:r>
              <a:endParaRPr kumimoji="0" lang="en-US" sz="40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verpass" panose="020B0503020203020203" pitchFamily="34" charset="0"/>
                <a:sym typeface="Helvetica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E9BAD94-E9AD-3940-B453-B16123E7D224}"/>
              </a:ext>
            </a:extLst>
          </p:cNvPr>
          <p:cNvGrpSpPr/>
          <p:nvPr/>
        </p:nvGrpSpPr>
        <p:grpSpPr>
          <a:xfrm>
            <a:off x="3024196" y="3510116"/>
            <a:ext cx="13917171" cy="8990188"/>
            <a:chOff x="3024196" y="3510116"/>
            <a:chExt cx="13917171" cy="8990188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4BEF701-2D2D-6B41-877E-57A4DF40FC16}"/>
                </a:ext>
              </a:extLst>
            </p:cNvPr>
            <p:cNvSpPr txBox="1"/>
            <p:nvPr/>
          </p:nvSpPr>
          <p:spPr>
            <a:xfrm>
              <a:off x="3024196" y="11358966"/>
              <a:ext cx="778813" cy="1141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0" hangingPunct="0">
                <a:lnSpc>
                  <a:spcPts val="6600"/>
                </a:lnSpc>
                <a:spcBef>
                  <a:spcPts val="1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000" b="0" i="0" u="none" strike="noStrike" cap="none" spc="0" normalizeH="0" baseline="0" dirty="0">
                  <a:ln>
                    <a:noFill/>
                  </a:ln>
                  <a:solidFill>
                    <a:srgbClr val="53585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✅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29544CE-14D5-7B47-8E83-6570D242B0A0}"/>
                </a:ext>
              </a:extLst>
            </p:cNvPr>
            <p:cNvSpPr txBox="1"/>
            <p:nvPr/>
          </p:nvSpPr>
          <p:spPr>
            <a:xfrm>
              <a:off x="15583466" y="3510116"/>
              <a:ext cx="1357901" cy="1141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0" hangingPunct="0">
                <a:lnSpc>
                  <a:spcPts val="6600"/>
                </a:lnSpc>
                <a:spcBef>
                  <a:spcPts val="1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000" b="0" i="0" u="none" strike="noStrike" cap="none" spc="0" normalizeH="0" baseline="0" dirty="0">
                  <a:ln>
                    <a:noFill/>
                  </a:ln>
                  <a:solidFill>
                    <a:srgbClr val="53585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❌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529C5BD-07DF-2148-95A1-88AE742846FF}"/>
                </a:ext>
              </a:extLst>
            </p:cNvPr>
            <p:cNvSpPr txBox="1"/>
            <p:nvPr/>
          </p:nvSpPr>
          <p:spPr>
            <a:xfrm>
              <a:off x="15583465" y="4582504"/>
              <a:ext cx="1357901" cy="1141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0" hangingPunct="0">
                <a:lnSpc>
                  <a:spcPts val="6600"/>
                </a:lnSpc>
                <a:spcBef>
                  <a:spcPts val="1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000" b="0" i="0" u="none" strike="noStrike" cap="none" spc="0" normalizeH="0" baseline="0" dirty="0">
                  <a:ln>
                    <a:noFill/>
                  </a:ln>
                  <a:solidFill>
                    <a:srgbClr val="53585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❌</a:t>
              </a:r>
            </a:p>
          </p:txBody>
        </p:sp>
      </p:grpSp>
      <p:sp>
        <p:nvSpPr>
          <p:cNvPr id="32" name="Title 31">
            <a:extLst>
              <a:ext uri="{FF2B5EF4-FFF2-40B4-BE49-F238E27FC236}">
                <a16:creationId xmlns:a16="http://schemas.microsoft.com/office/drawing/2014/main" id="{63E60BDE-A9A9-AA41-A9C2-6258ED67C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Promises of the Cloud</a:t>
            </a:r>
          </a:p>
        </p:txBody>
      </p:sp>
    </p:spTree>
    <p:extLst>
      <p:ext uri="{BB962C8B-B14F-4D97-AF65-F5344CB8AC3E}">
        <p14:creationId xmlns:p14="http://schemas.microsoft.com/office/powerpoint/2010/main" val="1136712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EAB678-386C-194C-B023-5CCF2FF4F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Earlier I Said…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EFE9BDC-42BD-4E40-BE9D-26D2F66844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“Distributed programming is hard”</a:t>
            </a:r>
          </a:p>
          <a:p>
            <a:pPr lvl="1"/>
            <a:r>
              <a:rPr lang="en-US" dirty="0"/>
              <a:t>In general!</a:t>
            </a:r>
          </a:p>
          <a:p>
            <a:endParaRPr lang="en-US" dirty="0"/>
          </a:p>
          <a:p>
            <a:r>
              <a:rPr lang="en-US" dirty="0"/>
              <a:t>Not everything is hard!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CD9A5D-AD85-704D-9BE4-F933310E7A4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13085763"/>
            <a:ext cx="392113" cy="342900"/>
          </a:xfrm>
        </p:spPr>
        <p:txBody>
          <a:bodyPr/>
          <a:lstStyle/>
          <a:p>
            <a:fld id="{86CB4B4D-7CA3-9044-876B-883B54F8677D}" type="slidenum">
              <a:rPr lang="uk-UA" smtClean="0"/>
              <a:pPr/>
              <a:t>16</a:t>
            </a:fld>
            <a:endParaRPr lang="uk-U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2B003F-9220-FA4B-A757-9BB7521736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15" b="98077" l="5000" r="46400">
                        <a14:foregroundMark x1="24800" y1="54670" x2="24800" y2="54670"/>
                        <a14:foregroundMark x1="28000" y1="53297" x2="28000" y2="53297"/>
                        <a14:foregroundMark x1="37600" y1="43681" x2="37600" y2="43681"/>
                        <a14:foregroundMark x1="34400" y1="42308" x2="34400" y2="42308"/>
                        <a14:foregroundMark x1="32600" y1="29945" x2="32600" y2="29945"/>
                        <a14:foregroundMark x1="27000" y1="43681" x2="27000" y2="43681"/>
                        <a14:foregroundMark x1="20000" y1="52473" x2="20000" y2="52473"/>
                        <a14:foregroundMark x1="21200" y1="53297" x2="21200" y2="53297"/>
                        <a14:foregroundMark x1="31800" y1="54396" x2="31800" y2="54396"/>
                        <a14:foregroundMark x1="37200" y1="54121" x2="37200" y2="54121"/>
                        <a14:foregroundMark x1="41200" y1="54121" x2="41200" y2="54121"/>
                        <a14:foregroundMark x1="33000" y1="71429" x2="33000" y2="71429"/>
                        <a14:foregroundMark x1="32400" y1="65385" x2="34200" y2="89560"/>
                        <a14:foregroundMark x1="34200" y1="89560" x2="32800" y2="98077"/>
                        <a14:foregroundMark x1="42400" y1="52473" x2="46400" y2="55220"/>
                        <a14:foregroundMark x1="46400" y1="55220" x2="46400" y2="55220"/>
                      </a14:backgroundRemoval>
                    </a14:imgEffect>
                  </a14:imgLayer>
                </a14:imgProps>
              </a:ext>
            </a:extLst>
          </a:blip>
          <a:srcRect r="48715"/>
          <a:stretch/>
        </p:blipFill>
        <p:spPr>
          <a:xfrm>
            <a:off x="17950209" y="-438512"/>
            <a:ext cx="6187440" cy="8374244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BD5A7FD-8B0A-C241-9FB6-DC5AD270C442}"/>
              </a:ext>
            </a:extLst>
          </p:cNvPr>
          <p:cNvSpPr/>
          <p:nvPr/>
        </p:nvSpPr>
        <p:spPr>
          <a:xfrm>
            <a:off x="20309604" y="735616"/>
            <a:ext cx="3381153" cy="4082902"/>
          </a:xfrm>
          <a:prstGeom prst="roundRect">
            <a:avLst>
              <a:gd name="adj" fmla="val 4717"/>
            </a:avLst>
          </a:prstGeom>
          <a:solidFill>
            <a:srgbClr val="FFFFFF"/>
          </a:solidFill>
          <a:ln w="57150" cap="flat">
            <a:solidFill>
              <a:schemeClr val="bg2">
                <a:lumMod val="10000"/>
              </a:scheme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279BD8-6745-A548-A1F3-58F3801CC5F9}"/>
              </a:ext>
            </a:extLst>
          </p:cNvPr>
          <p:cNvSpPr txBox="1"/>
          <p:nvPr/>
        </p:nvSpPr>
        <p:spPr>
          <a:xfrm>
            <a:off x="20199733" y="1903039"/>
            <a:ext cx="3600893" cy="24237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verpass" panose="020B0503020203020203" pitchFamily="34" charset="0"/>
                <a:sym typeface="Helvetica"/>
              </a:rPr>
              <a:t>1</a:t>
            </a:r>
          </a:p>
          <a:p>
            <a:pPr marL="0" marR="0" indent="0" algn="ctr" defTabSz="457200" rtl="0" fontAlgn="auto" latinLnBrk="0" hangingPunct="0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000000"/>
                </a:solidFill>
                <a:latin typeface="Overpass" panose="020B0503020203020203" pitchFamily="34" charset="0"/>
              </a:rPr>
              <a:t>STEP</a:t>
            </a:r>
            <a:br>
              <a:rPr lang="en-US" sz="4400" dirty="0">
                <a:solidFill>
                  <a:srgbClr val="000000"/>
                </a:solidFill>
                <a:latin typeface="Overpass" panose="020B0503020203020203" pitchFamily="34" charset="0"/>
              </a:rPr>
            </a:br>
            <a:r>
              <a:rPr lang="en-US" sz="4400" dirty="0">
                <a:solidFill>
                  <a:srgbClr val="000000"/>
                </a:solidFill>
                <a:latin typeface="Overpass" panose="020B0503020203020203" pitchFamily="34" charset="0"/>
              </a:rPr>
              <a:t>FORWARD</a:t>
            </a:r>
            <a:endParaRPr kumimoji="0" lang="en-US" sz="44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verpass" panose="020B0503020203020203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633825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2E9AF-3D45-5D40-AFE2-DE4232C67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1: Embarrassingly Parallel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E5F0A-87F6-4149-963A-5B81E7CD6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570" y="3248751"/>
            <a:ext cx="21031200" cy="7381150"/>
          </a:xfrm>
        </p:spPr>
        <p:txBody>
          <a:bodyPr>
            <a:noAutofit/>
          </a:bodyPr>
          <a:lstStyle/>
          <a:p>
            <a:r>
              <a:rPr lang="en-US" dirty="0"/>
              <a:t>Lots of modern examples</a:t>
            </a:r>
          </a:p>
          <a:p>
            <a:pPr lvl="1"/>
            <a:r>
              <a:rPr lang="en-US" dirty="0"/>
              <a:t>Image/Video processing, one at a time</a:t>
            </a:r>
          </a:p>
          <a:p>
            <a:pPr lvl="1"/>
            <a:r>
              <a:rPr lang="en-US" dirty="0"/>
              <a:t>Simple featurization of objects in ML pipelines</a:t>
            </a:r>
          </a:p>
          <a:p>
            <a:pPr lvl="1"/>
            <a:r>
              <a:rPr lang="en-US" dirty="0"/>
              <a:t>Etc.</a:t>
            </a:r>
          </a:p>
          <a:p>
            <a:pPr lvl="1"/>
            <a:r>
              <a:rPr lang="en-US" dirty="0" err="1"/>
              <a:t>PyWren</a:t>
            </a:r>
            <a:r>
              <a:rPr lang="en-US" dirty="0"/>
              <a:t>, </a:t>
            </a:r>
            <a:r>
              <a:rPr lang="en-US" dirty="0" err="1"/>
              <a:t>ExCamera</a:t>
            </a:r>
            <a:r>
              <a:rPr lang="en-US" dirty="0"/>
              <a:t>, …</a:t>
            </a:r>
          </a:p>
          <a:p>
            <a:r>
              <a:rPr lang="en-US" dirty="0"/>
              <a:t>An Autoscaling Version of…</a:t>
            </a:r>
          </a:p>
          <a:p>
            <a:pPr lvl="1"/>
            <a:r>
              <a:rPr lang="en-US" dirty="0"/>
              <a:t>“Map”, SQL UDFs, Web CGI, 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15517E-0190-E94E-AB95-BB44B47BB58D}"/>
              </a:ext>
            </a:extLst>
          </p:cNvPr>
          <p:cNvSpPr txBox="1"/>
          <p:nvPr/>
        </p:nvSpPr>
        <p:spPr>
          <a:xfrm>
            <a:off x="18783925" y="3626936"/>
            <a:ext cx="165776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40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5" name="Striped Right Arrow 4">
            <a:extLst>
              <a:ext uri="{FF2B5EF4-FFF2-40B4-BE49-F238E27FC236}">
                <a16:creationId xmlns:a16="http://schemas.microsoft.com/office/drawing/2014/main" id="{CC7FF6A6-3576-7C4A-961C-0E04B75EFB33}"/>
              </a:ext>
            </a:extLst>
          </p:cNvPr>
          <p:cNvSpPr/>
          <p:nvPr/>
        </p:nvSpPr>
        <p:spPr>
          <a:xfrm rot="19487000">
            <a:off x="16876466" y="4253365"/>
            <a:ext cx="1737360" cy="1141338"/>
          </a:xfrm>
          <a:prstGeom prst="striped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6" name="Striped Right Arrow 5">
            <a:extLst>
              <a:ext uri="{FF2B5EF4-FFF2-40B4-BE49-F238E27FC236}">
                <a16:creationId xmlns:a16="http://schemas.microsoft.com/office/drawing/2014/main" id="{CE47503C-7191-FA4C-9C84-306FC84DAF83}"/>
              </a:ext>
            </a:extLst>
          </p:cNvPr>
          <p:cNvSpPr/>
          <p:nvPr/>
        </p:nvSpPr>
        <p:spPr>
          <a:xfrm>
            <a:off x="16852758" y="5692215"/>
            <a:ext cx="1737360" cy="1141338"/>
          </a:xfrm>
          <a:prstGeom prst="striped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" name="Striped Right Arrow 6">
            <a:extLst>
              <a:ext uri="{FF2B5EF4-FFF2-40B4-BE49-F238E27FC236}">
                <a16:creationId xmlns:a16="http://schemas.microsoft.com/office/drawing/2014/main" id="{C7623249-4FEA-A64F-ABEB-C59657C9DE7E}"/>
              </a:ext>
            </a:extLst>
          </p:cNvPr>
          <p:cNvSpPr/>
          <p:nvPr/>
        </p:nvSpPr>
        <p:spPr>
          <a:xfrm rot="2113000" flipV="1">
            <a:off x="16876465" y="7055877"/>
            <a:ext cx="1737360" cy="1141338"/>
          </a:xfrm>
          <a:prstGeom prst="striped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EFD150-9203-9244-ACE0-FD4AB8F3BB4E}"/>
              </a:ext>
            </a:extLst>
          </p:cNvPr>
          <p:cNvSpPr txBox="1"/>
          <p:nvPr/>
        </p:nvSpPr>
        <p:spPr>
          <a:xfrm>
            <a:off x="18877063" y="5518042"/>
            <a:ext cx="165776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40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EA1101-EE75-034F-BA30-12604905D184}"/>
              </a:ext>
            </a:extLst>
          </p:cNvPr>
          <p:cNvSpPr txBox="1"/>
          <p:nvPr/>
        </p:nvSpPr>
        <p:spPr>
          <a:xfrm>
            <a:off x="18783925" y="7629053"/>
            <a:ext cx="165776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40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16" name="Striped Right Arrow 15">
            <a:extLst>
              <a:ext uri="{FF2B5EF4-FFF2-40B4-BE49-F238E27FC236}">
                <a16:creationId xmlns:a16="http://schemas.microsoft.com/office/drawing/2014/main" id="{B544247A-36C5-B243-BD0D-1BAF4B9BEEA1}"/>
              </a:ext>
            </a:extLst>
          </p:cNvPr>
          <p:cNvSpPr/>
          <p:nvPr/>
        </p:nvSpPr>
        <p:spPr>
          <a:xfrm rot="2113000" flipV="1">
            <a:off x="20511118" y="4253364"/>
            <a:ext cx="1737360" cy="1141338"/>
          </a:xfrm>
          <a:prstGeom prst="striped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7" name="Striped Right Arrow 16">
            <a:extLst>
              <a:ext uri="{FF2B5EF4-FFF2-40B4-BE49-F238E27FC236}">
                <a16:creationId xmlns:a16="http://schemas.microsoft.com/office/drawing/2014/main" id="{3C0343E1-CCE3-4C43-851F-764140D1A8B5}"/>
              </a:ext>
            </a:extLst>
          </p:cNvPr>
          <p:cNvSpPr/>
          <p:nvPr/>
        </p:nvSpPr>
        <p:spPr>
          <a:xfrm flipV="1">
            <a:off x="20487410" y="5692214"/>
            <a:ext cx="1737360" cy="1141338"/>
          </a:xfrm>
          <a:prstGeom prst="striped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8" name="Striped Right Arrow 17">
            <a:extLst>
              <a:ext uri="{FF2B5EF4-FFF2-40B4-BE49-F238E27FC236}">
                <a16:creationId xmlns:a16="http://schemas.microsoft.com/office/drawing/2014/main" id="{57380D31-49CA-E341-8AD4-52359D4B1112}"/>
              </a:ext>
            </a:extLst>
          </p:cNvPr>
          <p:cNvSpPr/>
          <p:nvPr/>
        </p:nvSpPr>
        <p:spPr>
          <a:xfrm rot="19487000">
            <a:off x="20511117" y="7055876"/>
            <a:ext cx="1737360" cy="1141338"/>
          </a:xfrm>
          <a:prstGeom prst="striped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346168521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EF045-85B0-2744-98EF-01D84573E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Scenario 2: Pushdown to Autoscaling Services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2A3F860-8FDE-BA49-A783-1D1E87FFC593}"/>
              </a:ext>
            </a:extLst>
          </p:cNvPr>
          <p:cNvGrpSpPr/>
          <p:nvPr/>
        </p:nvGrpSpPr>
        <p:grpSpPr>
          <a:xfrm>
            <a:off x="3277977" y="2598648"/>
            <a:ext cx="17828045" cy="10509842"/>
            <a:chOff x="4396724" y="2777067"/>
            <a:chExt cx="15590551" cy="91908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7FBBB95-B8FA-8C41-8E8D-334788D9E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96724" y="2777067"/>
              <a:ext cx="15590551" cy="919081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877B446-9898-AF43-BC6D-C94D65B287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60" r="1303"/>
            <a:stretch/>
          </p:blipFill>
          <p:spPr>
            <a:xfrm>
              <a:off x="6490009" y="3711949"/>
              <a:ext cx="11329639" cy="62921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4685392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B83BD6D6-4DD2-1B4B-B452-45341BFD8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75" y="5330453"/>
            <a:ext cx="8695224" cy="51259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D31596-5BFF-0E40-BC7B-28FDE44A5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Google/Trifacta Cloud </a:t>
            </a:r>
            <a:r>
              <a:rPr lang="en-US" dirty="0" err="1"/>
              <a:t>Dataprep</a:t>
            </a:r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3EEFE1E-C325-9A48-881E-95E5013C10E4}"/>
              </a:ext>
            </a:extLst>
          </p:cNvPr>
          <p:cNvGrpSpPr/>
          <p:nvPr/>
        </p:nvGrpSpPr>
        <p:grpSpPr>
          <a:xfrm>
            <a:off x="16754167" y="3529074"/>
            <a:ext cx="2536723" cy="2779640"/>
            <a:chOff x="16754167" y="3529074"/>
            <a:chExt cx="2536723" cy="277964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EDDF2B7-A963-E049-B96E-536813FF53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262" t="59838" r="58924" b="9835"/>
            <a:stretch/>
          </p:blipFill>
          <p:spPr>
            <a:xfrm>
              <a:off x="16754167" y="3529074"/>
              <a:ext cx="2536723" cy="2312030"/>
            </a:xfrm>
            <a:prstGeom prst="hexagon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DEECC6B-6D3B-B846-92DC-2B45B1F5212B}"/>
                </a:ext>
              </a:extLst>
            </p:cNvPr>
            <p:cNvSpPr txBox="1"/>
            <p:nvPr/>
          </p:nvSpPr>
          <p:spPr>
            <a:xfrm>
              <a:off x="17554451" y="5167376"/>
              <a:ext cx="936154" cy="1141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0" hangingPunct="0">
                <a:lnSpc>
                  <a:spcPts val="6600"/>
                </a:lnSpc>
                <a:spcBef>
                  <a:spcPts val="1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000" b="0" i="0" u="none" strike="noStrike" cap="none" spc="0" normalizeH="0" baseline="0" dirty="0">
                  <a:ln>
                    <a:noFill/>
                  </a:ln>
                  <a:solidFill>
                    <a:srgbClr val="53585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GCS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05EF340-9350-5341-9D91-35C6FC14B67B}"/>
              </a:ext>
            </a:extLst>
          </p:cNvPr>
          <p:cNvGrpSpPr/>
          <p:nvPr/>
        </p:nvGrpSpPr>
        <p:grpSpPr>
          <a:xfrm>
            <a:off x="18759948" y="4618091"/>
            <a:ext cx="2536723" cy="2726650"/>
            <a:chOff x="18759948" y="4618091"/>
            <a:chExt cx="2536723" cy="272665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8DD3DF2-E021-CB4B-9F9B-0C99332597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3152" t="60246" r="15034" b="10373"/>
            <a:stretch/>
          </p:blipFill>
          <p:spPr>
            <a:xfrm>
              <a:off x="18759948" y="4618091"/>
              <a:ext cx="2536723" cy="2239908"/>
            </a:xfrm>
            <a:prstGeom prst="hexagon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33118E8-892A-FB43-A07B-8A35D582240D}"/>
                </a:ext>
              </a:extLst>
            </p:cNvPr>
            <p:cNvSpPr txBox="1"/>
            <p:nvPr/>
          </p:nvSpPr>
          <p:spPr>
            <a:xfrm>
              <a:off x="19176312" y="6203403"/>
              <a:ext cx="1703993" cy="1141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0" hangingPunct="0">
                <a:lnSpc>
                  <a:spcPts val="6600"/>
                </a:lnSpc>
                <a:spcBef>
                  <a:spcPts val="1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000" b="0" i="0" u="none" strike="noStrike" cap="none" spc="0" normalizeH="0" baseline="0" dirty="0" err="1">
                  <a:ln>
                    <a:noFill/>
                  </a:ln>
                  <a:solidFill>
                    <a:srgbClr val="53585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BigQuery</a:t>
              </a:r>
              <a:endParaRPr kumimoji="0" lang="en-US" sz="3000" b="0" i="0" u="none" strike="noStrike" cap="none" spc="0" normalizeH="0" baseline="0" dirty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8403CAE-854E-E345-B7B8-B0F59D8F6F38}"/>
              </a:ext>
            </a:extLst>
          </p:cNvPr>
          <p:cNvGrpSpPr/>
          <p:nvPr/>
        </p:nvGrpSpPr>
        <p:grpSpPr>
          <a:xfrm>
            <a:off x="17881598" y="9170029"/>
            <a:ext cx="2146710" cy="2717379"/>
            <a:chOff x="17881598" y="9170029"/>
            <a:chExt cx="2146710" cy="271737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B7F7EC2-F64E-EF40-A259-832EC66DD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881598" y="9170029"/>
              <a:ext cx="2146710" cy="214671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AB73E2D-9916-5F40-BD87-15462124DD06}"/>
                </a:ext>
              </a:extLst>
            </p:cNvPr>
            <p:cNvSpPr txBox="1"/>
            <p:nvPr/>
          </p:nvSpPr>
          <p:spPr>
            <a:xfrm>
              <a:off x="18156659" y="10746070"/>
              <a:ext cx="1596591" cy="1141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0" hangingPunct="0">
                <a:lnSpc>
                  <a:spcPts val="6600"/>
                </a:lnSpc>
                <a:spcBef>
                  <a:spcPts val="1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000" b="0" i="0" u="none" strike="noStrike" cap="none" spc="0" normalizeH="0" baseline="0" dirty="0">
                  <a:ln>
                    <a:noFill/>
                  </a:ln>
                  <a:solidFill>
                    <a:srgbClr val="53585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Dataflow</a:t>
              </a:r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D9949D69-F05B-4E4A-8993-712D86826C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0" r="1303"/>
          <a:stretch/>
        </p:blipFill>
        <p:spPr>
          <a:xfrm>
            <a:off x="1478250" y="5851859"/>
            <a:ext cx="6318811" cy="350925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FEF2AA66-CD59-3748-BF03-E26C4CC70BF5}"/>
              </a:ext>
            </a:extLst>
          </p:cNvPr>
          <p:cNvGrpSpPr/>
          <p:nvPr/>
        </p:nvGrpSpPr>
        <p:grpSpPr>
          <a:xfrm>
            <a:off x="3014682" y="6014715"/>
            <a:ext cx="3287409" cy="3287409"/>
            <a:chOff x="4242025" y="6690257"/>
            <a:chExt cx="7025743" cy="7025743"/>
          </a:xfr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grpSpPr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7D65FCB5-4D25-0949-B0B3-E0F94ECDCBF7}"/>
                </a:ext>
              </a:extLst>
            </p:cNvPr>
            <p:cNvSpPr/>
            <p:nvPr/>
          </p:nvSpPr>
          <p:spPr>
            <a:xfrm>
              <a:off x="4242025" y="6690257"/>
              <a:ext cx="7025743" cy="7025743"/>
            </a:xfrm>
            <a:prstGeom prst="roundRect">
              <a:avLst/>
            </a:prstGeom>
            <a:solidFill>
              <a:schemeClr val="bg1"/>
            </a:solidFill>
            <a:ln w="12700" cap="flat">
              <a:solidFill>
                <a:schemeClr val="tx1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pic>
          <p:nvPicPr>
            <p:cNvPr id="31" name="Picture 30" descr="A picture containing object&#13;&#10;&#13;&#10;Description automatically generated">
              <a:extLst>
                <a:ext uri="{FF2B5EF4-FFF2-40B4-BE49-F238E27FC236}">
                  <a16:creationId xmlns:a16="http://schemas.microsoft.com/office/drawing/2014/main" id="{373DE3C1-016C-CF44-AD53-821469097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4800" y="7202853"/>
              <a:ext cx="5041900" cy="6032500"/>
            </a:xfrm>
            <a:prstGeom prst="rect">
              <a:avLst/>
            </a:prstGeom>
          </p:spPr>
        </p:pic>
      </p:grp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A4D4D0F-C2D7-D742-AE59-89E9E81EB100}"/>
              </a:ext>
            </a:extLst>
          </p:cNvPr>
          <p:cNvCxnSpPr>
            <a:cxnSpLocks/>
          </p:cNvCxnSpPr>
          <p:nvPr/>
        </p:nvCxnSpPr>
        <p:spPr>
          <a:xfrm flipV="1">
            <a:off x="13017864" y="4685089"/>
            <a:ext cx="3736303" cy="1189322"/>
          </a:xfrm>
          <a:prstGeom prst="straightConnector1">
            <a:avLst/>
          </a:prstGeom>
          <a:noFill/>
          <a:ln w="47625" cap="flat">
            <a:solidFill>
              <a:srgbClr val="000000"/>
            </a:solidFill>
            <a:prstDash val="solid"/>
            <a:miter lim="400000"/>
            <a:headEnd type="triangle" w="lg" len="lg"/>
            <a:tailEnd type="non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0483F01-5039-C14D-81F2-AE01CB17D817}"/>
              </a:ext>
            </a:extLst>
          </p:cNvPr>
          <p:cNvCxnSpPr>
            <a:cxnSpLocks/>
          </p:cNvCxnSpPr>
          <p:nvPr/>
        </p:nvCxnSpPr>
        <p:spPr>
          <a:xfrm>
            <a:off x="12977529" y="5874411"/>
            <a:ext cx="6198783" cy="491794"/>
          </a:xfrm>
          <a:prstGeom prst="straightConnector1">
            <a:avLst/>
          </a:prstGeom>
          <a:noFill/>
          <a:ln w="47625" cap="flat">
            <a:solidFill>
              <a:srgbClr val="000000"/>
            </a:solidFill>
            <a:prstDash val="solid"/>
            <a:miter lim="400000"/>
            <a:headEnd type="triangle" w="lg" len="lg"/>
            <a:tailEnd type="non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53473B6-26EB-8D44-846B-99622521C3E0}"/>
              </a:ext>
            </a:extLst>
          </p:cNvPr>
          <p:cNvCxnSpPr>
            <a:cxnSpLocks/>
          </p:cNvCxnSpPr>
          <p:nvPr/>
        </p:nvCxnSpPr>
        <p:spPr>
          <a:xfrm flipV="1">
            <a:off x="6302091" y="5874411"/>
            <a:ext cx="4271393" cy="1784010"/>
          </a:xfrm>
          <a:prstGeom prst="straightConnector1">
            <a:avLst/>
          </a:prstGeom>
          <a:noFill/>
          <a:ln w="47625" cap="flat">
            <a:solidFill>
              <a:srgbClr val="000000"/>
            </a:solidFill>
            <a:prstDash val="solid"/>
            <a:miter lim="400000"/>
            <a:headEnd type="triangle" w="lg" len="lg"/>
            <a:tailEnd type="non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C1058BF-878E-2742-8C59-9465BD414FC2}"/>
              </a:ext>
            </a:extLst>
          </p:cNvPr>
          <p:cNvGrpSpPr/>
          <p:nvPr/>
        </p:nvGrpSpPr>
        <p:grpSpPr>
          <a:xfrm>
            <a:off x="10573484" y="4652471"/>
            <a:ext cx="2444380" cy="2443879"/>
            <a:chOff x="10573484" y="4652471"/>
            <a:chExt cx="2444380" cy="2443879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965E145-3027-1A4F-9FF2-4D17EA8F48C2}"/>
                </a:ext>
              </a:extLst>
            </p:cNvPr>
            <p:cNvGrpSpPr/>
            <p:nvPr/>
          </p:nvGrpSpPr>
          <p:grpSpPr>
            <a:xfrm>
              <a:off x="10573484" y="4652471"/>
              <a:ext cx="2444380" cy="2443879"/>
              <a:chOff x="10573484" y="4652471"/>
              <a:chExt cx="2444380" cy="2443879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B43CCDB5-2F5C-564C-97EE-6CCB1D18446D}"/>
                  </a:ext>
                </a:extLst>
              </p:cNvPr>
              <p:cNvSpPr/>
              <p:nvPr/>
            </p:nvSpPr>
            <p:spPr>
              <a:xfrm>
                <a:off x="10857170" y="5047757"/>
                <a:ext cx="1810242" cy="1810242"/>
              </a:xfrm>
              <a:prstGeom prst="ellipse">
                <a:avLst/>
              </a:prstGeom>
              <a:solidFill>
                <a:srgbClr val="2659AF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E1DE0106-F8D1-E34A-94D1-41486DA5F4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rcRect l="20866" t="1254" r="20022" b="31395"/>
              <a:stretch/>
            </p:blipFill>
            <p:spPr>
              <a:xfrm>
                <a:off x="10573484" y="4652471"/>
                <a:ext cx="2444380" cy="2443879"/>
              </a:xfrm>
              <a:prstGeom prst="ellipse">
                <a:avLst/>
              </a:prstGeom>
            </p:spPr>
          </p:pic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4A2AFE0-3ED9-864D-BCDC-389433596A46}"/>
                </a:ext>
              </a:extLst>
            </p:cNvPr>
            <p:cNvSpPr txBox="1"/>
            <p:nvPr/>
          </p:nvSpPr>
          <p:spPr>
            <a:xfrm>
              <a:off x="10946624" y="5330453"/>
              <a:ext cx="1657764" cy="1141338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0" hangingPunct="0">
                <a:lnSpc>
                  <a:spcPts val="6600"/>
                </a:lnSpc>
                <a:spcBef>
                  <a:spcPts val="1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9600" i="1" u="none" strike="noStrike" cap="none" spc="0" normalizeH="0" baseline="0" dirty="0">
                  <a:ln>
                    <a:noFill/>
                  </a:ln>
                  <a:solidFill>
                    <a:srgbClr val="FFC000"/>
                  </a:solidFill>
                  <a:effectLst/>
                  <a:uFillTx/>
                  <a:latin typeface="Times" pitchFamily="2" charset="0"/>
                  <a:sym typeface="Helvetica"/>
                </a:rPr>
                <a:t>f()</a:t>
              </a:r>
              <a:endParaRPr kumimoji="0" lang="en-US" sz="4000" i="1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Times" pitchFamily="2" charset="0"/>
                <a:sym typeface="Helvetica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6B9237D-EC89-9942-B902-4852A30F1566}"/>
              </a:ext>
            </a:extLst>
          </p:cNvPr>
          <p:cNvGrpSpPr/>
          <p:nvPr/>
        </p:nvGrpSpPr>
        <p:grpSpPr>
          <a:xfrm>
            <a:off x="10486976" y="7165094"/>
            <a:ext cx="2444380" cy="2443879"/>
            <a:chOff x="10486976" y="7165094"/>
            <a:chExt cx="2444380" cy="2443879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5530262B-D46B-9842-BDB7-EF0A216ECE82}"/>
                </a:ext>
              </a:extLst>
            </p:cNvPr>
            <p:cNvGrpSpPr/>
            <p:nvPr/>
          </p:nvGrpSpPr>
          <p:grpSpPr>
            <a:xfrm>
              <a:off x="10486976" y="7165094"/>
              <a:ext cx="2444380" cy="2443879"/>
              <a:chOff x="10573484" y="4652471"/>
              <a:chExt cx="2444380" cy="2443879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4A82E57E-3865-1545-9872-6EC0992CBBC9}"/>
                  </a:ext>
                </a:extLst>
              </p:cNvPr>
              <p:cNvSpPr/>
              <p:nvPr/>
            </p:nvSpPr>
            <p:spPr>
              <a:xfrm>
                <a:off x="10857170" y="5047757"/>
                <a:ext cx="1810242" cy="1810242"/>
              </a:xfrm>
              <a:prstGeom prst="ellipse">
                <a:avLst/>
              </a:prstGeom>
              <a:solidFill>
                <a:srgbClr val="2659AF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407C257E-AD98-5D41-9257-ADC44C2CB1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rcRect l="20866" t="1254" r="20022" b="31395"/>
              <a:stretch/>
            </p:blipFill>
            <p:spPr>
              <a:xfrm>
                <a:off x="10573484" y="4652471"/>
                <a:ext cx="2444380" cy="2443879"/>
              </a:xfrm>
              <a:prstGeom prst="ellipse">
                <a:avLst/>
              </a:prstGeom>
            </p:spPr>
          </p:pic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7BAB9BA-3E75-CE43-ACA0-B9E66E87B90A}"/>
                </a:ext>
              </a:extLst>
            </p:cNvPr>
            <p:cNvSpPr txBox="1"/>
            <p:nvPr/>
          </p:nvSpPr>
          <p:spPr>
            <a:xfrm>
              <a:off x="10880284" y="7893421"/>
              <a:ext cx="1657764" cy="1141338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0" hangingPunct="0">
                <a:lnSpc>
                  <a:spcPts val="6600"/>
                </a:lnSpc>
                <a:spcBef>
                  <a:spcPts val="1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9600" i="1" dirty="0">
                  <a:solidFill>
                    <a:srgbClr val="FFC000"/>
                  </a:solidFill>
                  <a:latin typeface="Times" pitchFamily="2" charset="0"/>
                </a:rPr>
                <a:t>g</a:t>
              </a:r>
              <a:r>
                <a:rPr kumimoji="0" lang="en-US" sz="9600" i="1" u="none" strike="noStrike" cap="none" spc="0" normalizeH="0" baseline="0" dirty="0">
                  <a:ln>
                    <a:noFill/>
                  </a:ln>
                  <a:solidFill>
                    <a:srgbClr val="FFC000"/>
                  </a:solidFill>
                  <a:effectLst/>
                  <a:uFillTx/>
                  <a:latin typeface="Times" pitchFamily="2" charset="0"/>
                  <a:sym typeface="Helvetica"/>
                </a:rPr>
                <a:t>()</a:t>
              </a:r>
              <a:endParaRPr kumimoji="0" lang="en-US" sz="4000" i="1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Times" pitchFamily="2" charset="0"/>
                <a:sym typeface="Helvetica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A6259214-2557-B444-93A2-C64C037DB9B3}"/>
              </a:ext>
            </a:extLst>
          </p:cNvPr>
          <p:cNvSpPr txBox="1"/>
          <p:nvPr/>
        </p:nvSpPr>
        <p:spPr>
          <a:xfrm>
            <a:off x="10676030" y="9703663"/>
            <a:ext cx="2066271" cy="10002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dirty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Kubernetes</a:t>
            </a:r>
            <a:br>
              <a:rPr kumimoji="0" lang="en-US" sz="3000" b="0" i="0" u="none" strike="noStrike" cap="none" spc="0" normalizeH="0" baseline="0" dirty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</a:br>
            <a:r>
              <a:rPr kumimoji="0" lang="en-US" sz="3000" b="0" i="0" u="none" strike="noStrike" cap="none" spc="0" normalizeH="0" baseline="0" dirty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Services</a:t>
            </a:r>
          </a:p>
        </p:txBody>
      </p:sp>
      <p:sp>
        <p:nvSpPr>
          <p:cNvPr id="54" name="Line Callout 2 53">
            <a:extLst>
              <a:ext uri="{FF2B5EF4-FFF2-40B4-BE49-F238E27FC236}">
                <a16:creationId xmlns:a16="http://schemas.microsoft.com/office/drawing/2014/main" id="{AB80C15B-F771-C648-8E91-CF46154839EB}"/>
              </a:ext>
            </a:extLst>
          </p:cNvPr>
          <p:cNvSpPr/>
          <p:nvPr/>
        </p:nvSpPr>
        <p:spPr>
          <a:xfrm>
            <a:off x="5838360" y="3122337"/>
            <a:ext cx="4271393" cy="157992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79606"/>
              <a:gd name="adj6" fmla="val -29067"/>
            </a:avLst>
          </a:prstGeom>
          <a:solidFill>
            <a:schemeClr val="bg2"/>
          </a:solidFill>
          <a:ln w="12700" cap="flat">
            <a:solidFill>
              <a:schemeClr val="accent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accent1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Photon: Browser-Based 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Interactive Dataflow Engine</a:t>
            </a:r>
          </a:p>
        </p:txBody>
      </p:sp>
      <p:sp>
        <p:nvSpPr>
          <p:cNvPr id="56" name="Line Callout 2 55">
            <a:extLst>
              <a:ext uri="{FF2B5EF4-FFF2-40B4-BE49-F238E27FC236}">
                <a16:creationId xmlns:a16="http://schemas.microsoft.com/office/drawing/2014/main" id="{98413412-97ED-4548-8DA6-8122C14D902A}"/>
              </a:ext>
            </a:extLst>
          </p:cNvPr>
          <p:cNvSpPr/>
          <p:nvPr/>
        </p:nvSpPr>
        <p:spPr>
          <a:xfrm>
            <a:off x="17554451" y="2160647"/>
            <a:ext cx="4271393" cy="1087477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83311"/>
              <a:gd name="adj6" fmla="val -59751"/>
            </a:avLst>
          </a:prstGeom>
          <a:solidFill>
            <a:schemeClr val="bg2"/>
          </a:solidFill>
          <a:ln w="12700" cap="flat">
            <a:solidFill>
              <a:schemeClr val="accent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accent1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Memory-sized Datasets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26BAA2FE-2C8B-9947-B1AC-012CBC572C11}"/>
              </a:ext>
            </a:extLst>
          </p:cNvPr>
          <p:cNvCxnSpPr>
            <a:cxnSpLocks/>
            <a:stCxn id="27" idx="0"/>
          </p:cNvCxnSpPr>
          <p:nvPr/>
        </p:nvCxnSpPr>
        <p:spPr>
          <a:xfrm flipH="1" flipV="1">
            <a:off x="18681882" y="5851859"/>
            <a:ext cx="273071" cy="3318170"/>
          </a:xfrm>
          <a:prstGeom prst="straightConnector1">
            <a:avLst/>
          </a:prstGeom>
          <a:noFill/>
          <a:ln w="47625" cap="flat">
            <a:solidFill>
              <a:srgbClr val="000000"/>
            </a:solidFill>
            <a:prstDash val="solid"/>
            <a:miter lim="400000"/>
            <a:headEnd type="triangle" w="lg" len="lg"/>
            <a:tailEnd type="non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E381E8A4-C34E-E04B-91C0-A464E257DB14}"/>
              </a:ext>
            </a:extLst>
          </p:cNvPr>
          <p:cNvCxnSpPr>
            <a:cxnSpLocks/>
            <a:stCxn id="27" idx="0"/>
            <a:endCxn id="21" idx="1"/>
          </p:cNvCxnSpPr>
          <p:nvPr/>
        </p:nvCxnSpPr>
        <p:spPr>
          <a:xfrm flipV="1">
            <a:off x="18954953" y="6774072"/>
            <a:ext cx="221359" cy="2395957"/>
          </a:xfrm>
          <a:prstGeom prst="straightConnector1">
            <a:avLst/>
          </a:prstGeom>
          <a:noFill/>
          <a:ln w="47625" cap="flat">
            <a:solidFill>
              <a:srgbClr val="000000"/>
            </a:solidFill>
            <a:prstDash val="solid"/>
            <a:miter lim="400000"/>
            <a:headEnd type="triangle" w="lg" len="lg"/>
            <a:tailEnd type="non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FAAFC0B0-19E8-CF44-936A-672244243B6C}"/>
              </a:ext>
            </a:extLst>
          </p:cNvPr>
          <p:cNvCxnSpPr>
            <a:cxnSpLocks/>
            <a:stCxn id="47" idx="6"/>
            <a:endCxn id="27" idx="1"/>
          </p:cNvCxnSpPr>
          <p:nvPr/>
        </p:nvCxnSpPr>
        <p:spPr>
          <a:xfrm>
            <a:off x="13017864" y="5874411"/>
            <a:ext cx="4863734" cy="4368973"/>
          </a:xfrm>
          <a:prstGeom prst="straightConnector1">
            <a:avLst/>
          </a:prstGeom>
          <a:noFill/>
          <a:ln w="47625" cap="flat">
            <a:solidFill>
              <a:srgbClr val="000000"/>
            </a:solidFill>
            <a:prstDash val="solid"/>
            <a:miter lim="400000"/>
            <a:headEnd type="triangle" w="lg" len="lg"/>
            <a:tailEnd type="non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0" name="Line Callout 2 59">
            <a:extLst>
              <a:ext uri="{FF2B5EF4-FFF2-40B4-BE49-F238E27FC236}">
                <a16:creationId xmlns:a16="http://schemas.microsoft.com/office/drawing/2014/main" id="{F53D082D-14CF-A740-96D6-558102C396EC}"/>
              </a:ext>
            </a:extLst>
          </p:cNvPr>
          <p:cNvSpPr/>
          <p:nvPr/>
        </p:nvSpPr>
        <p:spPr>
          <a:xfrm>
            <a:off x="17040615" y="12087815"/>
            <a:ext cx="4271393" cy="1087477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338915"/>
              <a:gd name="adj6" fmla="val -31208"/>
            </a:avLst>
          </a:prstGeom>
          <a:solidFill>
            <a:schemeClr val="bg2"/>
          </a:solidFill>
          <a:ln w="12700" cap="flat">
            <a:solidFill>
              <a:schemeClr val="accent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accent1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Samples of Massive Datasets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48898124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Outline Title Goes Here"/>
          <p:cNvSpPr txBox="1">
            <a:spLocks noGrp="1"/>
          </p:cNvSpPr>
          <p:nvPr>
            <p:ph type="body" sz="quarter" idx="13"/>
          </p:nvPr>
        </p:nvSpPr>
        <p:spPr>
          <a:xfrm>
            <a:off x="815530" y="1032859"/>
            <a:ext cx="4763094" cy="995657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292" name="Slide Number"/>
          <p:cNvSpPr txBox="1"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s-IS" smtClean="0"/>
              <a:pPr/>
              <a:t>2</a:t>
            </a:fld>
            <a:endParaRPr lang="is-IS"/>
          </a:p>
        </p:txBody>
      </p:sp>
      <p:sp>
        <p:nvSpPr>
          <p:cNvPr id="293" name="1"/>
          <p:cNvSpPr/>
          <p:nvPr/>
        </p:nvSpPr>
        <p:spPr>
          <a:xfrm>
            <a:off x="5783276" y="2396066"/>
            <a:ext cx="1270001" cy="1270001"/>
          </a:xfrm>
          <a:prstGeom prst="ellipse">
            <a:avLst/>
          </a:prstGeom>
          <a:solidFill>
            <a:srgbClr val="FFC00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FFFFFF"/>
                </a:solidFill>
              </a:defRPr>
            </a:lvl1pPr>
          </a:lstStyle>
          <a:p>
            <a:r>
              <a:t>1</a:t>
            </a:r>
          </a:p>
        </p:txBody>
      </p:sp>
      <p:sp>
        <p:nvSpPr>
          <p:cNvPr id="294" name="2"/>
          <p:cNvSpPr/>
          <p:nvPr/>
        </p:nvSpPr>
        <p:spPr>
          <a:xfrm>
            <a:off x="5783276" y="4533974"/>
            <a:ext cx="1270001" cy="1270001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FFFFFF"/>
                </a:solidFill>
              </a:defRPr>
            </a:lvl1pPr>
          </a:lstStyle>
          <a:p>
            <a:r>
              <a:t>2</a:t>
            </a:r>
          </a:p>
        </p:txBody>
      </p:sp>
      <p:sp>
        <p:nvSpPr>
          <p:cNvPr id="295" name="3"/>
          <p:cNvSpPr/>
          <p:nvPr/>
        </p:nvSpPr>
        <p:spPr>
          <a:xfrm>
            <a:off x="5783276" y="6671881"/>
            <a:ext cx="1270001" cy="1270001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FFFFFF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296" name="4"/>
          <p:cNvSpPr/>
          <p:nvPr/>
        </p:nvSpPr>
        <p:spPr>
          <a:xfrm>
            <a:off x="5783276" y="8809788"/>
            <a:ext cx="1270001" cy="1270001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FFFFFF"/>
                </a:solidFill>
              </a:defRPr>
            </a:lvl1pPr>
          </a:lstStyle>
          <a:p>
            <a:r>
              <a:t>4</a:t>
            </a:r>
          </a:p>
        </p:txBody>
      </p:sp>
      <p:sp>
        <p:nvSpPr>
          <p:cNvPr id="298" name="Outline Item"/>
          <p:cNvSpPr txBox="1"/>
          <p:nvPr/>
        </p:nvSpPr>
        <p:spPr>
          <a:xfrm>
            <a:off x="7481193" y="2396066"/>
            <a:ext cx="7187865" cy="1069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just">
              <a:lnSpc>
                <a:spcPts val="8400"/>
              </a:lnSpc>
              <a:defRPr sz="4500"/>
            </a:lvl1pPr>
          </a:lstStyle>
          <a:p>
            <a:pPr algn="l"/>
            <a:r>
              <a:rPr lang="en-US" b="1" dirty="0">
                <a:solidFill>
                  <a:srgbClr val="FFC000"/>
                </a:solidFill>
              </a:rPr>
              <a:t>Promise, Potential, Scope</a:t>
            </a:r>
            <a:endParaRPr b="1" dirty="0">
              <a:solidFill>
                <a:srgbClr val="FFC000"/>
              </a:solidFill>
            </a:endParaRPr>
          </a:p>
        </p:txBody>
      </p:sp>
      <p:sp>
        <p:nvSpPr>
          <p:cNvPr id="299" name="Outline Item"/>
          <p:cNvSpPr txBox="1"/>
          <p:nvPr/>
        </p:nvSpPr>
        <p:spPr>
          <a:xfrm>
            <a:off x="7481193" y="4533974"/>
            <a:ext cx="6995505" cy="1069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just">
              <a:lnSpc>
                <a:spcPts val="8400"/>
              </a:lnSpc>
              <a:defRPr sz="4500"/>
            </a:lvl1pPr>
          </a:lstStyle>
          <a:p>
            <a:pPr algn="l"/>
            <a:r>
              <a:rPr lang="en-US" dirty="0"/>
              <a:t>What Works, What’s Broke</a:t>
            </a:r>
            <a:endParaRPr dirty="0"/>
          </a:p>
        </p:txBody>
      </p:sp>
      <p:sp>
        <p:nvSpPr>
          <p:cNvPr id="301" name="Outline Item"/>
          <p:cNvSpPr txBox="1"/>
          <p:nvPr/>
        </p:nvSpPr>
        <p:spPr>
          <a:xfrm>
            <a:off x="7481193" y="6671881"/>
            <a:ext cx="6386364" cy="1069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just">
              <a:lnSpc>
                <a:spcPts val="8400"/>
              </a:lnSpc>
              <a:defRPr sz="4500"/>
            </a:lvl1pPr>
          </a:lstStyle>
          <a:p>
            <a:pPr algn="l"/>
            <a:r>
              <a:rPr lang="en-US" dirty="0"/>
              <a:t>Objections from the Wild</a:t>
            </a:r>
            <a:endParaRPr dirty="0"/>
          </a:p>
        </p:txBody>
      </p:sp>
      <p:sp>
        <p:nvSpPr>
          <p:cNvPr id="302" name="Outline Item"/>
          <p:cNvSpPr txBox="1"/>
          <p:nvPr/>
        </p:nvSpPr>
        <p:spPr>
          <a:xfrm>
            <a:off x="7481193" y="8809789"/>
            <a:ext cx="10297691" cy="1069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just">
              <a:lnSpc>
                <a:spcPts val="8400"/>
              </a:lnSpc>
              <a:defRPr sz="4500"/>
            </a:lvl1pPr>
          </a:lstStyle>
          <a:p>
            <a:pPr algn="l"/>
            <a:r>
              <a:rPr lang="en-US" dirty="0"/>
              <a:t>Moving Forward on Cloud Programming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7181186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B83BD6D6-4DD2-1B4B-B452-45341BFD8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75" y="5330453"/>
            <a:ext cx="8695224" cy="51259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D31596-5BFF-0E40-BC7B-28FDE44A5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Google/Trifacta Cloud </a:t>
            </a:r>
            <a:r>
              <a:rPr lang="en-US" dirty="0" err="1"/>
              <a:t>Dataprep</a:t>
            </a:r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3EEFE1E-C325-9A48-881E-95E5013C10E4}"/>
              </a:ext>
            </a:extLst>
          </p:cNvPr>
          <p:cNvGrpSpPr/>
          <p:nvPr/>
        </p:nvGrpSpPr>
        <p:grpSpPr>
          <a:xfrm>
            <a:off x="16754167" y="3529074"/>
            <a:ext cx="2536723" cy="2779640"/>
            <a:chOff x="16754167" y="3529074"/>
            <a:chExt cx="2536723" cy="277964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EDDF2B7-A963-E049-B96E-536813FF53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262" t="59838" r="58924" b="9835"/>
            <a:stretch/>
          </p:blipFill>
          <p:spPr>
            <a:xfrm>
              <a:off x="16754167" y="3529074"/>
              <a:ext cx="2536723" cy="2312030"/>
            </a:xfrm>
            <a:prstGeom prst="hexagon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DEECC6B-6D3B-B846-92DC-2B45B1F5212B}"/>
                </a:ext>
              </a:extLst>
            </p:cNvPr>
            <p:cNvSpPr txBox="1"/>
            <p:nvPr/>
          </p:nvSpPr>
          <p:spPr>
            <a:xfrm>
              <a:off x="17554451" y="5167376"/>
              <a:ext cx="936154" cy="1141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0" hangingPunct="0">
                <a:lnSpc>
                  <a:spcPts val="6600"/>
                </a:lnSpc>
                <a:spcBef>
                  <a:spcPts val="1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000" b="0" i="0" u="none" strike="noStrike" cap="none" spc="0" normalizeH="0" baseline="0" dirty="0">
                  <a:ln>
                    <a:noFill/>
                  </a:ln>
                  <a:solidFill>
                    <a:srgbClr val="53585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GCS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05EF340-9350-5341-9D91-35C6FC14B67B}"/>
              </a:ext>
            </a:extLst>
          </p:cNvPr>
          <p:cNvGrpSpPr/>
          <p:nvPr/>
        </p:nvGrpSpPr>
        <p:grpSpPr>
          <a:xfrm>
            <a:off x="18759948" y="4618091"/>
            <a:ext cx="2536723" cy="2726650"/>
            <a:chOff x="18759948" y="4618091"/>
            <a:chExt cx="2536723" cy="272665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8DD3DF2-E021-CB4B-9F9B-0C99332597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3152" t="60246" r="15034" b="10373"/>
            <a:stretch/>
          </p:blipFill>
          <p:spPr>
            <a:xfrm>
              <a:off x="18759948" y="4618091"/>
              <a:ext cx="2536723" cy="2239908"/>
            </a:xfrm>
            <a:prstGeom prst="hexagon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33118E8-892A-FB43-A07B-8A35D582240D}"/>
                </a:ext>
              </a:extLst>
            </p:cNvPr>
            <p:cNvSpPr txBox="1"/>
            <p:nvPr/>
          </p:nvSpPr>
          <p:spPr>
            <a:xfrm>
              <a:off x="19176312" y="6203403"/>
              <a:ext cx="1703993" cy="1141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0" hangingPunct="0">
                <a:lnSpc>
                  <a:spcPts val="6600"/>
                </a:lnSpc>
                <a:spcBef>
                  <a:spcPts val="1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000" b="0" i="0" u="none" strike="noStrike" cap="none" spc="0" normalizeH="0" baseline="0" dirty="0" err="1">
                  <a:ln>
                    <a:noFill/>
                  </a:ln>
                  <a:solidFill>
                    <a:srgbClr val="53585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BigQuery</a:t>
              </a:r>
              <a:endParaRPr kumimoji="0" lang="en-US" sz="3000" b="0" i="0" u="none" strike="noStrike" cap="none" spc="0" normalizeH="0" baseline="0" dirty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8403CAE-854E-E345-B7B8-B0F59D8F6F38}"/>
              </a:ext>
            </a:extLst>
          </p:cNvPr>
          <p:cNvGrpSpPr/>
          <p:nvPr/>
        </p:nvGrpSpPr>
        <p:grpSpPr>
          <a:xfrm>
            <a:off x="17881598" y="9170029"/>
            <a:ext cx="2146710" cy="2717379"/>
            <a:chOff x="17881598" y="9170029"/>
            <a:chExt cx="2146710" cy="271737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B7F7EC2-F64E-EF40-A259-832EC66DD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881598" y="9170029"/>
              <a:ext cx="2146710" cy="214671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AB73E2D-9916-5F40-BD87-15462124DD06}"/>
                </a:ext>
              </a:extLst>
            </p:cNvPr>
            <p:cNvSpPr txBox="1"/>
            <p:nvPr/>
          </p:nvSpPr>
          <p:spPr>
            <a:xfrm>
              <a:off x="18156659" y="10746070"/>
              <a:ext cx="1596591" cy="1141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0" hangingPunct="0">
                <a:lnSpc>
                  <a:spcPts val="6600"/>
                </a:lnSpc>
                <a:spcBef>
                  <a:spcPts val="1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000" b="0" i="0" u="none" strike="noStrike" cap="none" spc="0" normalizeH="0" baseline="0" dirty="0">
                  <a:ln>
                    <a:noFill/>
                  </a:ln>
                  <a:solidFill>
                    <a:srgbClr val="53585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Dataflow</a:t>
              </a:r>
            </a:p>
          </p:txBody>
        </p:sp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F91AB34-DB21-2D48-9FCA-38D770AF69CD}"/>
              </a:ext>
            </a:extLst>
          </p:cNvPr>
          <p:cNvCxnSpPr>
            <a:cxnSpLocks/>
            <a:stCxn id="27" idx="0"/>
            <a:endCxn id="20" idx="2"/>
          </p:cNvCxnSpPr>
          <p:nvPr/>
        </p:nvCxnSpPr>
        <p:spPr>
          <a:xfrm flipH="1" flipV="1">
            <a:off x="18022528" y="6308714"/>
            <a:ext cx="932425" cy="2861315"/>
          </a:xfrm>
          <a:prstGeom prst="straightConnector1">
            <a:avLst/>
          </a:prstGeom>
          <a:noFill/>
          <a:ln w="47625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5CC340C-3D46-5747-B932-C7B5D5665FA8}"/>
              </a:ext>
            </a:extLst>
          </p:cNvPr>
          <p:cNvCxnSpPr>
            <a:cxnSpLocks/>
            <a:endCxn id="27" idx="1"/>
          </p:cNvCxnSpPr>
          <p:nvPr/>
        </p:nvCxnSpPr>
        <p:spPr>
          <a:xfrm>
            <a:off x="12977529" y="8441413"/>
            <a:ext cx="4904069" cy="1801971"/>
          </a:xfrm>
          <a:prstGeom prst="straightConnector1">
            <a:avLst/>
          </a:prstGeom>
          <a:noFill/>
          <a:ln w="47625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CCAC8A0-5E32-4D4E-9A22-FC56EFEC850D}"/>
              </a:ext>
            </a:extLst>
          </p:cNvPr>
          <p:cNvCxnSpPr>
            <a:cxnSpLocks/>
          </p:cNvCxnSpPr>
          <p:nvPr/>
        </p:nvCxnSpPr>
        <p:spPr>
          <a:xfrm>
            <a:off x="6302091" y="7658420"/>
            <a:ext cx="4231058" cy="782993"/>
          </a:xfrm>
          <a:prstGeom prst="straightConnector1">
            <a:avLst/>
          </a:prstGeom>
          <a:noFill/>
          <a:ln w="47625" cap="flat">
            <a:solidFill>
              <a:srgbClr val="000000"/>
            </a:solidFill>
            <a:prstDash val="solid"/>
            <a:miter lim="400000"/>
            <a:headEnd type="none" w="lg" len="lg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4C62A67-D9B2-524D-8D38-F7642D25F2D4}"/>
              </a:ext>
            </a:extLst>
          </p:cNvPr>
          <p:cNvCxnSpPr>
            <a:cxnSpLocks/>
            <a:stCxn id="27" idx="0"/>
            <a:endCxn id="21" idx="2"/>
          </p:cNvCxnSpPr>
          <p:nvPr/>
        </p:nvCxnSpPr>
        <p:spPr>
          <a:xfrm flipV="1">
            <a:off x="18954953" y="7344741"/>
            <a:ext cx="1073356" cy="1825288"/>
          </a:xfrm>
          <a:prstGeom prst="straightConnector1">
            <a:avLst/>
          </a:prstGeom>
          <a:noFill/>
          <a:ln w="47625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9BA7BA1-36D2-C54D-8BA3-023B83C09C3B}"/>
              </a:ext>
            </a:extLst>
          </p:cNvPr>
          <p:cNvGrpSpPr/>
          <p:nvPr/>
        </p:nvGrpSpPr>
        <p:grpSpPr>
          <a:xfrm>
            <a:off x="10573484" y="4652471"/>
            <a:ext cx="2444380" cy="2443879"/>
            <a:chOff x="10573484" y="4652471"/>
            <a:chExt cx="2444380" cy="2443879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497DF2A-0085-4F4F-A811-FEB5F3BC1551}"/>
                </a:ext>
              </a:extLst>
            </p:cNvPr>
            <p:cNvGrpSpPr/>
            <p:nvPr/>
          </p:nvGrpSpPr>
          <p:grpSpPr>
            <a:xfrm>
              <a:off x="10573484" y="4652471"/>
              <a:ext cx="2444380" cy="2443879"/>
              <a:chOff x="10573484" y="4652471"/>
              <a:chExt cx="2444380" cy="2443879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3BAB134F-9C79-8A48-9075-1FBF72DF685F}"/>
                  </a:ext>
                </a:extLst>
              </p:cNvPr>
              <p:cNvSpPr/>
              <p:nvPr/>
            </p:nvSpPr>
            <p:spPr>
              <a:xfrm>
                <a:off x="10857170" y="5047757"/>
                <a:ext cx="1810242" cy="1810242"/>
              </a:xfrm>
              <a:prstGeom prst="ellipse">
                <a:avLst/>
              </a:prstGeom>
              <a:solidFill>
                <a:srgbClr val="2659AF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8BA100C0-6956-5A40-B937-39A7998B8E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rcRect l="20866" t="1254" r="20022" b="31395"/>
              <a:stretch/>
            </p:blipFill>
            <p:spPr>
              <a:xfrm>
                <a:off x="10573484" y="4652471"/>
                <a:ext cx="2444380" cy="2443879"/>
              </a:xfrm>
              <a:prstGeom prst="ellipse">
                <a:avLst/>
              </a:prstGeom>
            </p:spPr>
          </p:pic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CCE4349-96AA-C443-95C8-8FE5BA9F00BC}"/>
                </a:ext>
              </a:extLst>
            </p:cNvPr>
            <p:cNvSpPr txBox="1"/>
            <p:nvPr/>
          </p:nvSpPr>
          <p:spPr>
            <a:xfrm>
              <a:off x="10946624" y="5330453"/>
              <a:ext cx="1657764" cy="1141338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0" hangingPunct="0">
                <a:lnSpc>
                  <a:spcPts val="6600"/>
                </a:lnSpc>
                <a:spcBef>
                  <a:spcPts val="1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9600" i="1" u="none" strike="noStrike" cap="none" spc="0" normalizeH="0" baseline="0" dirty="0">
                  <a:ln>
                    <a:noFill/>
                  </a:ln>
                  <a:solidFill>
                    <a:srgbClr val="FFC000"/>
                  </a:solidFill>
                  <a:effectLst/>
                  <a:uFillTx/>
                  <a:latin typeface="Times" pitchFamily="2" charset="0"/>
                  <a:sym typeface="Helvetica"/>
                </a:rPr>
                <a:t>f()</a:t>
              </a:r>
              <a:endParaRPr kumimoji="0" lang="en-US" sz="4000" i="1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Times" pitchFamily="2" charset="0"/>
                <a:sym typeface="Helvetica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F2D897A-7219-6044-A87E-83194537C196}"/>
              </a:ext>
            </a:extLst>
          </p:cNvPr>
          <p:cNvGrpSpPr/>
          <p:nvPr/>
        </p:nvGrpSpPr>
        <p:grpSpPr>
          <a:xfrm>
            <a:off x="10486976" y="7165094"/>
            <a:ext cx="2444380" cy="2443879"/>
            <a:chOff x="10486976" y="7165094"/>
            <a:chExt cx="2444380" cy="2443879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F42EA875-E57C-2B4E-B5F2-7D9052966DB8}"/>
                </a:ext>
              </a:extLst>
            </p:cNvPr>
            <p:cNvGrpSpPr/>
            <p:nvPr/>
          </p:nvGrpSpPr>
          <p:grpSpPr>
            <a:xfrm>
              <a:off x="10486976" y="7165094"/>
              <a:ext cx="2444380" cy="2443879"/>
              <a:chOff x="10573484" y="4652471"/>
              <a:chExt cx="2444380" cy="2443879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84A5DA0B-6F64-6F45-98D9-62EFD26DB819}"/>
                  </a:ext>
                </a:extLst>
              </p:cNvPr>
              <p:cNvSpPr/>
              <p:nvPr/>
            </p:nvSpPr>
            <p:spPr>
              <a:xfrm>
                <a:off x="10857170" y="5047757"/>
                <a:ext cx="1810242" cy="1810242"/>
              </a:xfrm>
              <a:prstGeom prst="ellipse">
                <a:avLst/>
              </a:prstGeom>
              <a:solidFill>
                <a:srgbClr val="2659AF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391FE30B-3E26-284D-98AD-3A892C70D5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rcRect l="20866" t="1254" r="20022" b="31395"/>
              <a:stretch/>
            </p:blipFill>
            <p:spPr>
              <a:xfrm>
                <a:off x="10573484" y="4652471"/>
                <a:ext cx="2444380" cy="2443879"/>
              </a:xfrm>
              <a:prstGeom prst="ellipse">
                <a:avLst/>
              </a:prstGeom>
            </p:spPr>
          </p:pic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1EE5A63-0A57-C941-AE73-F3AD00FCC737}"/>
                </a:ext>
              </a:extLst>
            </p:cNvPr>
            <p:cNvSpPr txBox="1"/>
            <p:nvPr/>
          </p:nvSpPr>
          <p:spPr>
            <a:xfrm>
              <a:off x="10880284" y="7893421"/>
              <a:ext cx="1657764" cy="1141338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0" hangingPunct="0">
                <a:lnSpc>
                  <a:spcPts val="6600"/>
                </a:lnSpc>
                <a:spcBef>
                  <a:spcPts val="1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9600" i="1" dirty="0">
                  <a:solidFill>
                    <a:srgbClr val="FFC000"/>
                  </a:solidFill>
                  <a:latin typeface="Times" pitchFamily="2" charset="0"/>
                </a:rPr>
                <a:t>g</a:t>
              </a:r>
              <a:r>
                <a:rPr kumimoji="0" lang="en-US" sz="9600" i="1" u="none" strike="noStrike" cap="none" spc="0" normalizeH="0" baseline="0" dirty="0">
                  <a:ln>
                    <a:noFill/>
                  </a:ln>
                  <a:solidFill>
                    <a:srgbClr val="FFC000"/>
                  </a:solidFill>
                  <a:effectLst/>
                  <a:uFillTx/>
                  <a:latin typeface="Times" pitchFamily="2" charset="0"/>
                  <a:sym typeface="Helvetica"/>
                </a:rPr>
                <a:t>()</a:t>
              </a:r>
              <a:endParaRPr kumimoji="0" lang="en-US" sz="4000" i="1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Times" pitchFamily="2" charset="0"/>
                <a:sym typeface="Helvetica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DC81F355-1059-A741-959F-82450A447958}"/>
              </a:ext>
            </a:extLst>
          </p:cNvPr>
          <p:cNvSpPr txBox="1"/>
          <p:nvPr/>
        </p:nvSpPr>
        <p:spPr>
          <a:xfrm>
            <a:off x="10676030" y="9703663"/>
            <a:ext cx="2066271" cy="10002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dirty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Kubernetes</a:t>
            </a:r>
            <a:br>
              <a:rPr kumimoji="0" lang="en-US" sz="3000" b="0" i="0" u="none" strike="noStrike" cap="none" spc="0" normalizeH="0" baseline="0" dirty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</a:br>
            <a:r>
              <a:rPr kumimoji="0" lang="en-US" sz="3000" b="0" i="0" u="none" strike="noStrike" cap="none" spc="0" normalizeH="0" baseline="0" dirty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Services</a:t>
            </a:r>
          </a:p>
        </p:txBody>
      </p:sp>
      <p:sp>
        <p:nvSpPr>
          <p:cNvPr id="59" name="Line Callout 2 (Border and Accent Bar) 58">
            <a:extLst>
              <a:ext uri="{FF2B5EF4-FFF2-40B4-BE49-F238E27FC236}">
                <a16:creationId xmlns:a16="http://schemas.microsoft.com/office/drawing/2014/main" id="{AF2E5AF1-A2B8-5F4A-A3CE-E0D9DC983B0F}"/>
              </a:ext>
            </a:extLst>
          </p:cNvPr>
          <p:cNvSpPr/>
          <p:nvPr/>
        </p:nvSpPr>
        <p:spPr>
          <a:xfrm>
            <a:off x="13632550" y="12205225"/>
            <a:ext cx="4172153" cy="595035"/>
          </a:xfrm>
          <a:prstGeom prst="accentBorderCallout2">
            <a:avLst>
              <a:gd name="adj1" fmla="val 35419"/>
              <a:gd name="adj2" fmla="val 104903"/>
              <a:gd name="adj3" fmla="val 35418"/>
              <a:gd name="adj4" fmla="val 120678"/>
              <a:gd name="adj5" fmla="val -83048"/>
              <a:gd name="adj6" fmla="val 127936"/>
            </a:avLst>
          </a:prstGeom>
          <a:solidFill>
            <a:schemeClr val="bg2"/>
          </a:solidFill>
          <a:ln w="12700" cap="flat">
            <a:solidFill>
              <a:schemeClr val="accent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Autoscaling DSL</a:t>
            </a:r>
          </a:p>
        </p:txBody>
      </p:sp>
      <p:sp>
        <p:nvSpPr>
          <p:cNvPr id="60" name="Line Callout 2 59">
            <a:extLst>
              <a:ext uri="{FF2B5EF4-FFF2-40B4-BE49-F238E27FC236}">
                <a16:creationId xmlns:a16="http://schemas.microsoft.com/office/drawing/2014/main" id="{4BC7ECED-B91D-534B-85A6-DBF332DDF483}"/>
              </a:ext>
            </a:extLst>
          </p:cNvPr>
          <p:cNvSpPr/>
          <p:nvPr/>
        </p:nvSpPr>
        <p:spPr>
          <a:xfrm>
            <a:off x="6302091" y="10859070"/>
            <a:ext cx="4373939" cy="59503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203835"/>
              <a:gd name="adj6" fmla="val -11467"/>
            </a:avLst>
          </a:prstGeom>
          <a:solidFill>
            <a:schemeClr val="bg2"/>
          </a:solidFill>
          <a:ln w="12700" cap="flat">
            <a:solidFill>
              <a:schemeClr val="accent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DSL Cross- Compiler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8DE83228-509D-4F42-AFDE-E6B38FDE23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0" r="1303"/>
          <a:stretch/>
        </p:blipFill>
        <p:spPr>
          <a:xfrm>
            <a:off x="1478250" y="5851859"/>
            <a:ext cx="6318811" cy="350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08837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9051CDBB-8C3D-654F-BF82-C736D5661A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0" r="1303"/>
          <a:stretch/>
        </p:blipFill>
        <p:spPr>
          <a:xfrm>
            <a:off x="1478250" y="5851859"/>
            <a:ext cx="6318811" cy="350925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83BD6D6-4DD2-1B4B-B452-45341BFD8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775" y="5330453"/>
            <a:ext cx="8695224" cy="51259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D31596-5BFF-0E40-BC7B-28FDE44A5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Google/Trifacta Cloud </a:t>
            </a:r>
            <a:r>
              <a:rPr lang="en-US" dirty="0" err="1"/>
              <a:t>Dataprep</a:t>
            </a:r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3EEFE1E-C325-9A48-881E-95E5013C10E4}"/>
              </a:ext>
            </a:extLst>
          </p:cNvPr>
          <p:cNvGrpSpPr/>
          <p:nvPr/>
        </p:nvGrpSpPr>
        <p:grpSpPr>
          <a:xfrm>
            <a:off x="16754167" y="3529074"/>
            <a:ext cx="2536723" cy="2779640"/>
            <a:chOff x="16754167" y="3529074"/>
            <a:chExt cx="2536723" cy="277964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EDDF2B7-A963-E049-B96E-536813FF53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9262" t="59838" r="58924" b="9835"/>
            <a:stretch/>
          </p:blipFill>
          <p:spPr>
            <a:xfrm>
              <a:off x="16754167" y="3529074"/>
              <a:ext cx="2536723" cy="2312030"/>
            </a:xfrm>
            <a:prstGeom prst="hexagon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DEECC6B-6D3B-B846-92DC-2B45B1F5212B}"/>
                </a:ext>
              </a:extLst>
            </p:cNvPr>
            <p:cNvSpPr txBox="1"/>
            <p:nvPr/>
          </p:nvSpPr>
          <p:spPr>
            <a:xfrm>
              <a:off x="17554451" y="5167376"/>
              <a:ext cx="936154" cy="1141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0" hangingPunct="0">
                <a:lnSpc>
                  <a:spcPts val="6600"/>
                </a:lnSpc>
                <a:spcBef>
                  <a:spcPts val="1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000" b="0" i="0" u="none" strike="noStrike" cap="none" spc="0" normalizeH="0" baseline="0" dirty="0">
                  <a:ln>
                    <a:noFill/>
                  </a:ln>
                  <a:solidFill>
                    <a:srgbClr val="53585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GCS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05EF340-9350-5341-9D91-35C6FC14B67B}"/>
              </a:ext>
            </a:extLst>
          </p:cNvPr>
          <p:cNvGrpSpPr/>
          <p:nvPr/>
        </p:nvGrpSpPr>
        <p:grpSpPr>
          <a:xfrm>
            <a:off x="18759948" y="4618091"/>
            <a:ext cx="2536723" cy="2726650"/>
            <a:chOff x="18759948" y="4618091"/>
            <a:chExt cx="2536723" cy="272665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8DD3DF2-E021-CB4B-9F9B-0C99332597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3152" t="60246" r="15034" b="10373"/>
            <a:stretch/>
          </p:blipFill>
          <p:spPr>
            <a:xfrm>
              <a:off x="18759948" y="4618091"/>
              <a:ext cx="2536723" cy="2239908"/>
            </a:xfrm>
            <a:prstGeom prst="hexagon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33118E8-892A-FB43-A07B-8A35D582240D}"/>
                </a:ext>
              </a:extLst>
            </p:cNvPr>
            <p:cNvSpPr txBox="1"/>
            <p:nvPr/>
          </p:nvSpPr>
          <p:spPr>
            <a:xfrm>
              <a:off x="19176312" y="6203403"/>
              <a:ext cx="1703993" cy="1141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0" hangingPunct="0">
                <a:lnSpc>
                  <a:spcPts val="6600"/>
                </a:lnSpc>
                <a:spcBef>
                  <a:spcPts val="1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000" b="0" i="0" u="none" strike="noStrike" cap="none" spc="0" normalizeH="0" baseline="0" dirty="0" err="1">
                  <a:ln>
                    <a:noFill/>
                  </a:ln>
                  <a:solidFill>
                    <a:srgbClr val="53585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BigQuery</a:t>
              </a:r>
              <a:endParaRPr kumimoji="0" lang="en-US" sz="3000" b="0" i="0" u="none" strike="noStrike" cap="none" spc="0" normalizeH="0" baseline="0" dirty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8403CAE-854E-E345-B7B8-B0F59D8F6F38}"/>
              </a:ext>
            </a:extLst>
          </p:cNvPr>
          <p:cNvGrpSpPr/>
          <p:nvPr/>
        </p:nvGrpSpPr>
        <p:grpSpPr>
          <a:xfrm>
            <a:off x="17881598" y="9170029"/>
            <a:ext cx="2146710" cy="2717379"/>
            <a:chOff x="17881598" y="9170029"/>
            <a:chExt cx="2146710" cy="271737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B7F7EC2-F64E-EF40-A259-832EC66DD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881598" y="9170029"/>
              <a:ext cx="2146710" cy="214671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AB73E2D-9916-5F40-BD87-15462124DD06}"/>
                </a:ext>
              </a:extLst>
            </p:cNvPr>
            <p:cNvSpPr txBox="1"/>
            <p:nvPr/>
          </p:nvSpPr>
          <p:spPr>
            <a:xfrm>
              <a:off x="18156659" y="10746070"/>
              <a:ext cx="1596591" cy="1141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0" hangingPunct="0">
                <a:lnSpc>
                  <a:spcPts val="6600"/>
                </a:lnSpc>
                <a:spcBef>
                  <a:spcPts val="1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000" b="0" i="0" u="none" strike="noStrike" cap="none" spc="0" normalizeH="0" baseline="0" dirty="0">
                  <a:ln>
                    <a:noFill/>
                  </a:ln>
                  <a:solidFill>
                    <a:srgbClr val="53585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Dataflow</a:t>
              </a:r>
            </a:p>
          </p:txBody>
        </p:sp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CCAC8A0-5E32-4D4E-9A22-FC56EFEC850D}"/>
              </a:ext>
            </a:extLst>
          </p:cNvPr>
          <p:cNvCxnSpPr>
            <a:cxnSpLocks/>
          </p:cNvCxnSpPr>
          <p:nvPr/>
        </p:nvCxnSpPr>
        <p:spPr>
          <a:xfrm>
            <a:off x="6302091" y="7658420"/>
            <a:ext cx="4231058" cy="782993"/>
          </a:xfrm>
          <a:prstGeom prst="straightConnector1">
            <a:avLst/>
          </a:prstGeom>
          <a:noFill/>
          <a:ln w="47625" cap="flat">
            <a:solidFill>
              <a:srgbClr val="000000"/>
            </a:solidFill>
            <a:prstDash val="solid"/>
            <a:miter lim="400000"/>
            <a:headEnd type="triangle" w="lg" len="lg"/>
            <a:tailEnd type="non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D9299B7-446D-9D4E-B62C-4D9F2BE6E93A}"/>
              </a:ext>
            </a:extLst>
          </p:cNvPr>
          <p:cNvGrpSpPr/>
          <p:nvPr/>
        </p:nvGrpSpPr>
        <p:grpSpPr>
          <a:xfrm>
            <a:off x="10573484" y="4652471"/>
            <a:ext cx="2444380" cy="2443879"/>
            <a:chOff x="10573484" y="4652471"/>
            <a:chExt cx="2444380" cy="2443879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1994634F-6188-9149-AD6C-A8618E65995E}"/>
                </a:ext>
              </a:extLst>
            </p:cNvPr>
            <p:cNvGrpSpPr/>
            <p:nvPr/>
          </p:nvGrpSpPr>
          <p:grpSpPr>
            <a:xfrm>
              <a:off x="10573484" y="4652471"/>
              <a:ext cx="2444380" cy="2443879"/>
              <a:chOff x="10573484" y="4652471"/>
              <a:chExt cx="2444380" cy="2443879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48371D79-8F6F-404B-B85D-EAD98B868B57}"/>
                  </a:ext>
                </a:extLst>
              </p:cNvPr>
              <p:cNvSpPr/>
              <p:nvPr/>
            </p:nvSpPr>
            <p:spPr>
              <a:xfrm>
                <a:off x="10857170" y="5047757"/>
                <a:ext cx="1810242" cy="1810242"/>
              </a:xfrm>
              <a:prstGeom prst="ellipse">
                <a:avLst/>
              </a:prstGeom>
              <a:solidFill>
                <a:srgbClr val="2659AF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3869864D-E1CE-0842-B173-0B82395893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rcRect l="20866" t="1254" r="20022" b="31395"/>
              <a:stretch/>
            </p:blipFill>
            <p:spPr>
              <a:xfrm>
                <a:off x="10573484" y="4652471"/>
                <a:ext cx="2444380" cy="2443879"/>
              </a:xfrm>
              <a:prstGeom prst="ellipse">
                <a:avLst/>
              </a:prstGeom>
            </p:spPr>
          </p:pic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13FE50D-4B92-0144-865E-9B7E527CD306}"/>
                </a:ext>
              </a:extLst>
            </p:cNvPr>
            <p:cNvSpPr txBox="1"/>
            <p:nvPr/>
          </p:nvSpPr>
          <p:spPr>
            <a:xfrm>
              <a:off x="10946624" y="5330453"/>
              <a:ext cx="1657764" cy="1141338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0" hangingPunct="0">
                <a:lnSpc>
                  <a:spcPts val="6600"/>
                </a:lnSpc>
                <a:spcBef>
                  <a:spcPts val="1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9600" i="1" u="none" strike="noStrike" cap="none" spc="0" normalizeH="0" baseline="0" dirty="0">
                  <a:ln>
                    <a:noFill/>
                  </a:ln>
                  <a:solidFill>
                    <a:srgbClr val="FFC000"/>
                  </a:solidFill>
                  <a:effectLst/>
                  <a:uFillTx/>
                  <a:latin typeface="Times" pitchFamily="2" charset="0"/>
                  <a:sym typeface="Helvetica"/>
                </a:rPr>
                <a:t>f()</a:t>
              </a:r>
              <a:endParaRPr kumimoji="0" lang="en-US" sz="4000" i="1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Times" pitchFamily="2" charset="0"/>
                <a:sym typeface="Helvetica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E8E6636-A7F6-564C-A46E-3FB18638B180}"/>
              </a:ext>
            </a:extLst>
          </p:cNvPr>
          <p:cNvGrpSpPr/>
          <p:nvPr/>
        </p:nvGrpSpPr>
        <p:grpSpPr>
          <a:xfrm>
            <a:off x="10486976" y="7165094"/>
            <a:ext cx="2444380" cy="2443879"/>
            <a:chOff x="10486976" y="7165094"/>
            <a:chExt cx="2444380" cy="2443879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1D60F4E-6C8C-7044-9F84-0CD1DF059448}"/>
                </a:ext>
              </a:extLst>
            </p:cNvPr>
            <p:cNvGrpSpPr/>
            <p:nvPr/>
          </p:nvGrpSpPr>
          <p:grpSpPr>
            <a:xfrm>
              <a:off x="10486976" y="7165094"/>
              <a:ext cx="2444380" cy="2443879"/>
              <a:chOff x="10573484" y="4652471"/>
              <a:chExt cx="2444380" cy="2443879"/>
            </a:xfrm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23CDA0ED-F791-864C-8825-85A83DD4904D}"/>
                  </a:ext>
                </a:extLst>
              </p:cNvPr>
              <p:cNvSpPr/>
              <p:nvPr/>
            </p:nvSpPr>
            <p:spPr>
              <a:xfrm>
                <a:off x="10857170" y="5047757"/>
                <a:ext cx="1810242" cy="1810242"/>
              </a:xfrm>
              <a:prstGeom prst="ellipse">
                <a:avLst/>
              </a:prstGeom>
              <a:solidFill>
                <a:srgbClr val="2659AF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8A6B6754-7903-5E4A-A004-95213B1657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rcRect l="20866" t="1254" r="20022" b="31395"/>
              <a:stretch/>
            </p:blipFill>
            <p:spPr>
              <a:xfrm>
                <a:off x="10573484" y="4652471"/>
                <a:ext cx="2444380" cy="2443879"/>
              </a:xfrm>
              <a:prstGeom prst="ellipse">
                <a:avLst/>
              </a:prstGeom>
            </p:spPr>
          </p:pic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57671D8-36A7-304A-98A6-25782717BD86}"/>
                </a:ext>
              </a:extLst>
            </p:cNvPr>
            <p:cNvSpPr txBox="1"/>
            <p:nvPr/>
          </p:nvSpPr>
          <p:spPr>
            <a:xfrm>
              <a:off x="10880284" y="7893421"/>
              <a:ext cx="1657764" cy="1141338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0" hangingPunct="0">
                <a:lnSpc>
                  <a:spcPts val="6600"/>
                </a:lnSpc>
                <a:spcBef>
                  <a:spcPts val="1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9600" i="1" dirty="0">
                  <a:solidFill>
                    <a:srgbClr val="FFC000"/>
                  </a:solidFill>
                  <a:latin typeface="Times" pitchFamily="2" charset="0"/>
                </a:rPr>
                <a:t>g</a:t>
              </a:r>
              <a:r>
                <a:rPr kumimoji="0" lang="en-US" sz="9600" i="1" u="none" strike="noStrike" cap="none" spc="0" normalizeH="0" baseline="0" dirty="0">
                  <a:ln>
                    <a:noFill/>
                  </a:ln>
                  <a:solidFill>
                    <a:srgbClr val="FFC000"/>
                  </a:solidFill>
                  <a:effectLst/>
                  <a:uFillTx/>
                  <a:latin typeface="Times" pitchFamily="2" charset="0"/>
                  <a:sym typeface="Helvetica"/>
                </a:rPr>
                <a:t>()</a:t>
              </a:r>
              <a:endParaRPr kumimoji="0" lang="en-US" sz="4000" i="1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Times" pitchFamily="2" charset="0"/>
                <a:sym typeface="Helvetica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42448D3F-53D7-E74C-A5F8-2ACB7E877D24}"/>
              </a:ext>
            </a:extLst>
          </p:cNvPr>
          <p:cNvSpPr txBox="1"/>
          <p:nvPr/>
        </p:nvSpPr>
        <p:spPr>
          <a:xfrm>
            <a:off x="10676030" y="9703663"/>
            <a:ext cx="2066271" cy="10002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dirty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Kubernetes</a:t>
            </a:r>
            <a:br>
              <a:rPr kumimoji="0" lang="en-US" sz="3000" b="0" i="0" u="none" strike="noStrike" cap="none" spc="0" normalizeH="0" baseline="0" dirty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</a:br>
            <a:r>
              <a:rPr kumimoji="0" lang="en-US" sz="3000" b="0" i="0" u="none" strike="noStrike" cap="none" spc="0" normalizeH="0" baseline="0" dirty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Services</a:t>
            </a:r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53D0912A-3C00-FE43-93FD-963550136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248750"/>
            <a:ext cx="24383999" cy="10467250"/>
          </a:xfrm>
          <a:solidFill>
            <a:srgbClr val="151618">
              <a:alpha val="85098"/>
            </a:srgbClr>
          </a:solidFill>
        </p:spPr>
        <p:txBody>
          <a:bodyPr>
            <a:noAutofit/>
          </a:bodyPr>
          <a:lstStyle/>
          <a:p>
            <a:pPr marL="2420938" indent="-708025"/>
            <a:endParaRPr lang="en-US" sz="7200" u="sng" dirty="0">
              <a:solidFill>
                <a:schemeClr val="bg1"/>
              </a:solidFill>
            </a:endParaRPr>
          </a:p>
          <a:p>
            <a:pPr marL="1712913" indent="0">
              <a:buNone/>
            </a:pPr>
            <a:r>
              <a:rPr lang="en-US" sz="7200" u="sng" dirty="0">
                <a:solidFill>
                  <a:schemeClr val="bg1"/>
                </a:solidFill>
              </a:rPr>
              <a:t>Upshot</a:t>
            </a:r>
          </a:p>
          <a:p>
            <a:pPr marL="2420938" indent="-708025"/>
            <a:endParaRPr lang="en-US" dirty="0">
              <a:solidFill>
                <a:schemeClr val="bg1"/>
              </a:solidFill>
            </a:endParaRPr>
          </a:p>
          <a:p>
            <a:pPr marL="2420938" indent="-708025"/>
            <a:r>
              <a:rPr lang="en-US" dirty="0">
                <a:solidFill>
                  <a:schemeClr val="bg1"/>
                </a:solidFill>
              </a:rPr>
              <a:t>Client provides all interactive processing</a:t>
            </a:r>
          </a:p>
          <a:p>
            <a:pPr marL="2420938" indent="-708025"/>
            <a:r>
              <a:rPr lang="en-US" dirty="0">
                <a:solidFill>
                  <a:schemeClr val="bg1"/>
                </a:solidFill>
              </a:rPr>
              <a:t>Cloud-based code either:</a:t>
            </a:r>
          </a:p>
          <a:p>
            <a:pPr marL="3794125" lvl="2" indent="-708025">
              <a:buFont typeface="+mj-lt"/>
              <a:buAutoNum type="arabicPeriod"/>
            </a:pPr>
            <a:r>
              <a:rPr lang="en-US" sz="4400" dirty="0">
                <a:solidFill>
                  <a:schemeClr val="bg1"/>
                </a:solidFill>
              </a:rPr>
              <a:t>An interactive stateless function</a:t>
            </a:r>
          </a:p>
          <a:p>
            <a:pPr marL="3794125" lvl="2" indent="-708025">
              <a:buFont typeface="+mj-lt"/>
              <a:buAutoNum type="arabicPeriod"/>
            </a:pPr>
            <a:r>
              <a:rPr lang="en-US" sz="4400" dirty="0">
                <a:solidFill>
                  <a:schemeClr val="bg1"/>
                </a:solidFill>
              </a:rPr>
              <a:t>A batch DSL program for an autoscaling cloud service</a:t>
            </a:r>
          </a:p>
          <a:p>
            <a:pPr marL="2420938" indent="-708025"/>
            <a:r>
              <a:rPr lang="en-US" dirty="0">
                <a:solidFill>
                  <a:schemeClr val="bg1"/>
                </a:solidFill>
              </a:rPr>
              <a:t>Nice fit to Data Wrangling</a:t>
            </a:r>
          </a:p>
        </p:txBody>
      </p:sp>
    </p:spTree>
    <p:extLst>
      <p:ext uri="{BB962C8B-B14F-4D97-AF65-F5344CB8AC3E}">
        <p14:creationId xmlns:p14="http://schemas.microsoft.com/office/powerpoint/2010/main" val="1209302149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EF045-85B0-2744-98EF-01D84573E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Scenario 3: Workflow Composition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2C0024C-CF1E-4B4B-979E-4C9B91A65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570" y="3248750"/>
            <a:ext cx="8389778" cy="8693485"/>
          </a:xfrm>
        </p:spPr>
        <p:txBody>
          <a:bodyPr>
            <a:normAutofit/>
          </a:bodyPr>
          <a:lstStyle/>
          <a:p>
            <a:r>
              <a:rPr lang="en-US" sz="4800" dirty="0"/>
              <a:t>Autodesk account creation</a:t>
            </a:r>
          </a:p>
          <a:p>
            <a:r>
              <a:rPr lang="en-US" sz="4800" dirty="0"/>
              <a:t>10 mins (vs 2 week) request turnaround</a:t>
            </a:r>
          </a:p>
          <a:p>
            <a:pPr lvl="1">
              <a:spcAft>
                <a:spcPts val="0"/>
              </a:spcAft>
            </a:pPr>
            <a:r>
              <a:rPr lang="en-US" sz="3400" dirty="0"/>
              <a:t>24 lambdas</a:t>
            </a:r>
          </a:p>
          <a:p>
            <a:pPr lvl="1">
              <a:spcAft>
                <a:spcPts val="0"/>
              </a:spcAft>
            </a:pPr>
            <a:r>
              <a:rPr lang="en-US" sz="3400" dirty="0"/>
              <a:t>12 API Gateway calls</a:t>
            </a:r>
          </a:p>
          <a:p>
            <a:pPr lvl="1">
              <a:spcAft>
                <a:spcPts val="0"/>
              </a:spcAft>
            </a:pPr>
            <a:r>
              <a:rPr lang="en-US" sz="3400" dirty="0"/>
              <a:t>8 DB round-trips</a:t>
            </a:r>
          </a:p>
          <a:p>
            <a:pPr lvl="1">
              <a:spcAft>
                <a:spcPts val="0"/>
              </a:spcAft>
            </a:pPr>
            <a:r>
              <a:rPr lang="en-US" sz="3400" dirty="0"/>
              <a:t>7 SNS publish</a:t>
            </a:r>
          </a:p>
          <a:p>
            <a:pPr>
              <a:spcAft>
                <a:spcPts val="0"/>
              </a:spcAft>
            </a:pPr>
            <a:r>
              <a:rPr lang="en-US" sz="4800" dirty="0"/>
              <a:t>Is 10 min good?</a:t>
            </a:r>
          </a:p>
          <a:p>
            <a:pPr>
              <a:spcAft>
                <a:spcPts val="0"/>
              </a:spcAft>
            </a:pPr>
            <a:r>
              <a:rPr lang="en-US" sz="4800" dirty="0"/>
              <a:t>Huge ops cost savings!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9B8E96-F42D-3341-A48C-3FC9BD39A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9008" y="2505680"/>
            <a:ext cx="12641422" cy="943655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32171B6-E928-F148-9657-5D9CD4DFA1A2}"/>
              </a:ext>
            </a:extLst>
          </p:cNvPr>
          <p:cNvSpPr/>
          <p:nvPr/>
        </p:nvSpPr>
        <p:spPr>
          <a:xfrm>
            <a:off x="10936043" y="11942235"/>
            <a:ext cx="11867351" cy="8332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aws.amazon.com</a:t>
            </a:r>
            <a:r>
              <a:rPr lang="en-US" dirty="0"/>
              <a:t>/solutions/case-studies/</a:t>
            </a:r>
            <a:r>
              <a:rPr lang="en-US" dirty="0" err="1"/>
              <a:t>autodesk</a:t>
            </a:r>
            <a:r>
              <a:rPr lang="en-US" dirty="0"/>
              <a:t>-serverless/</a:t>
            </a:r>
          </a:p>
        </p:txBody>
      </p:sp>
    </p:spTree>
    <p:extLst>
      <p:ext uri="{BB962C8B-B14F-4D97-AF65-F5344CB8AC3E}">
        <p14:creationId xmlns:p14="http://schemas.microsoft.com/office/powerpoint/2010/main" val="3366840953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16063-45B0-C941-AD4A-2CCB475C1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Otherwise Not So Rosy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5A3D0-560F-4045-B635-439A2937D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570" y="3827780"/>
            <a:ext cx="13833070" cy="8588821"/>
          </a:xfrm>
        </p:spPr>
        <p:txBody>
          <a:bodyPr/>
          <a:lstStyle/>
          <a:p>
            <a:r>
              <a:rPr lang="en-US" dirty="0"/>
              <a:t>Data Processing</a:t>
            </a:r>
          </a:p>
          <a:p>
            <a:endParaRPr lang="en-US" dirty="0"/>
          </a:p>
          <a:p>
            <a:r>
              <a:rPr lang="en-US" dirty="0"/>
              <a:t>Distributed Computing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C8D5863-856E-424D-8936-712C3850C107}"/>
              </a:ext>
            </a:extLst>
          </p:cNvPr>
          <p:cNvGrpSpPr/>
          <p:nvPr/>
        </p:nvGrpSpPr>
        <p:grpSpPr>
          <a:xfrm>
            <a:off x="17566410" y="-914006"/>
            <a:ext cx="6421350" cy="8588821"/>
            <a:chOff x="8464358" y="2777067"/>
            <a:chExt cx="5510691" cy="745831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651B651-8EA1-FD4B-9B64-D877E7C729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15" b="98077" l="5000" r="46400">
                          <a14:foregroundMark x1="24800" y1="54670" x2="24800" y2="54670"/>
                          <a14:foregroundMark x1="28000" y1="53297" x2="28000" y2="53297"/>
                          <a14:foregroundMark x1="37600" y1="43681" x2="37600" y2="43681"/>
                          <a14:foregroundMark x1="34400" y1="42308" x2="34400" y2="42308"/>
                          <a14:foregroundMark x1="32600" y1="29945" x2="32600" y2="29945"/>
                          <a14:foregroundMark x1="27000" y1="43681" x2="27000" y2="43681"/>
                          <a14:foregroundMark x1="20000" y1="52473" x2="20000" y2="52473"/>
                          <a14:foregroundMark x1="21200" y1="53297" x2="21200" y2="53297"/>
                          <a14:foregroundMark x1="31800" y1="54396" x2="31800" y2="54396"/>
                          <a14:foregroundMark x1="37200" y1="54121" x2="37200" y2="54121"/>
                          <a14:foregroundMark x1="41200" y1="54121" x2="41200" y2="54121"/>
                          <a14:foregroundMark x1="33000" y1="71429" x2="33000" y2="71429"/>
                          <a14:foregroundMark x1="32400" y1="65385" x2="34200" y2="89560"/>
                          <a14:foregroundMark x1="34200" y1="89560" x2="32800" y2="98077"/>
                          <a14:foregroundMark x1="42400" y1="52473" x2="46400" y2="55220"/>
                          <a14:foregroundMark x1="46400" y1="55220" x2="46400" y2="55220"/>
                        </a14:backgroundRemoval>
                      </a14:imgEffect>
                    </a14:imgLayer>
                  </a14:imgProps>
                </a:ext>
              </a:extLst>
            </a:blip>
            <a:srcRect r="48715"/>
            <a:stretch/>
          </p:blipFill>
          <p:spPr>
            <a:xfrm>
              <a:off x="8464358" y="2777067"/>
              <a:ext cx="5510691" cy="7458314"/>
            </a:xfrm>
            <a:prstGeom prst="rect">
              <a:avLst/>
            </a:prstGeom>
          </p:spPr>
        </p:pic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9BC7867A-39F0-E241-8573-6B6A36380DAC}"/>
                </a:ext>
              </a:extLst>
            </p:cNvPr>
            <p:cNvSpPr/>
            <p:nvPr/>
          </p:nvSpPr>
          <p:spPr>
            <a:xfrm>
              <a:off x="10565695" y="3822775"/>
              <a:ext cx="3011341" cy="3636336"/>
            </a:xfrm>
            <a:prstGeom prst="roundRect">
              <a:avLst>
                <a:gd name="adj" fmla="val 4717"/>
              </a:avLst>
            </a:prstGeom>
            <a:solidFill>
              <a:srgbClr val="FFFFFF"/>
            </a:solidFill>
            <a:ln w="57150" cap="flat">
              <a:solidFill>
                <a:schemeClr val="bg2">
                  <a:lumMod val="10000"/>
                </a:schemeClr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A9AF98-9F12-7342-A7A7-8083D7B32A2F}"/>
                </a:ext>
              </a:extLst>
            </p:cNvPr>
            <p:cNvSpPr txBox="1"/>
            <p:nvPr/>
          </p:nvSpPr>
          <p:spPr>
            <a:xfrm>
              <a:off x="10467841" y="4729964"/>
              <a:ext cx="3207047" cy="2423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0" hangingPunct="0">
                <a:lnSpc>
                  <a:spcPts val="6600"/>
                </a:lnSpc>
                <a:spcBef>
                  <a:spcPts val="1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380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Overpass" panose="020B0503020203020203" pitchFamily="34" charset="0"/>
                  <a:sym typeface="Helvetica"/>
                </a:rPr>
                <a:t>2</a:t>
              </a:r>
            </a:p>
            <a:p>
              <a:pPr marL="0" marR="0" indent="0" algn="ctr" defTabSz="457200" rtl="0" fontAlgn="auto" latinLnBrk="0" hangingPunct="0">
                <a:lnSpc>
                  <a:spcPts val="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4000" dirty="0">
                  <a:solidFill>
                    <a:srgbClr val="000000"/>
                  </a:solidFill>
                  <a:latin typeface="Overpass" panose="020B0503020203020203" pitchFamily="34" charset="0"/>
                </a:rPr>
                <a:t>STEPS</a:t>
              </a:r>
              <a:br>
                <a:rPr lang="en-US" sz="4000" dirty="0">
                  <a:solidFill>
                    <a:srgbClr val="000000"/>
                  </a:solidFill>
                  <a:latin typeface="Overpass" panose="020B0503020203020203" pitchFamily="34" charset="0"/>
                </a:rPr>
              </a:br>
              <a:r>
                <a:rPr lang="en-US" sz="4000" dirty="0">
                  <a:solidFill>
                    <a:srgbClr val="000000"/>
                  </a:solidFill>
                  <a:latin typeface="Overpass" panose="020B0503020203020203" pitchFamily="34" charset="0"/>
                </a:rPr>
                <a:t>BACK</a:t>
              </a:r>
              <a:endParaRPr kumimoji="0" lang="en-US" sz="40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verpass" panose="020B0503020203020203" pitchFamily="34" charset="0"/>
                <a:sym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2416612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21E5-545E-BC45-A6C0-12C489353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Many Limitations of Current </a:t>
            </a:r>
            <a:r>
              <a:rPr lang="en-US" dirty="0" err="1"/>
              <a:t>FaaS</a:t>
            </a:r>
            <a:r>
              <a:rPr lang="en-US" dirty="0"/>
              <a:t> (Lambda)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47FD74-6E1D-5548-8612-785405A16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1920" y="3248751"/>
            <a:ext cx="19354800" cy="73811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15-min lifetimes</a:t>
            </a:r>
          </a:p>
          <a:p>
            <a:pPr marL="931863" lvl="1" indent="0">
              <a:spcAft>
                <a:spcPts val="2700"/>
              </a:spcAft>
              <a:buNone/>
            </a:pPr>
            <a:r>
              <a:rPr lang="en-US" dirty="0"/>
              <a:t>When your functions exits, any cached context is lost</a:t>
            </a:r>
          </a:p>
          <a:p>
            <a:pPr marL="0" indent="0">
              <a:buNone/>
            </a:pPr>
            <a:r>
              <a:rPr lang="en-US" dirty="0"/>
              <a:t>I/O Bottlenecks</a:t>
            </a:r>
          </a:p>
          <a:p>
            <a:pPr marL="931863" lvl="1" indent="0">
              <a:spcAft>
                <a:spcPts val="2700"/>
              </a:spcAft>
              <a:buNone/>
            </a:pPr>
            <a:r>
              <a:rPr lang="en-US" dirty="0"/>
              <a:t>1-2 orders of magnitude slower than a modern SSD</a:t>
            </a:r>
          </a:p>
          <a:p>
            <a:pPr marL="0" indent="0">
              <a:buNone/>
            </a:pPr>
            <a:r>
              <a:rPr lang="en-US" dirty="0"/>
              <a:t>No Inbound Network Communication</a:t>
            </a:r>
          </a:p>
          <a:p>
            <a:pPr marL="931863" lvl="1" indent="0">
              <a:spcAft>
                <a:spcPts val="2700"/>
              </a:spcAft>
              <a:buNone/>
            </a:pPr>
            <a:r>
              <a:rPr lang="en-US" dirty="0"/>
              <a:t>Instead, “communicate” through global services on every call</a:t>
            </a:r>
          </a:p>
          <a:p>
            <a:pPr marL="0" indent="0">
              <a:buNone/>
            </a:pPr>
            <a:r>
              <a:rPr lang="en-US" dirty="0"/>
              <a:t>No specialized hardware</a:t>
            </a:r>
          </a:p>
          <a:p>
            <a:pPr marL="931863" lvl="1" indent="0">
              <a:buNone/>
            </a:pPr>
            <a:r>
              <a:rPr lang="en-US" dirty="0"/>
              <a:t>Choice of memory allocation up to 3GB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395908-A7E8-F640-8266-BCF51E4CB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18"/>
          <a:stretch/>
        </p:blipFill>
        <p:spPr>
          <a:xfrm>
            <a:off x="1097280" y="3248751"/>
            <a:ext cx="1605014" cy="13816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197F6A-BE0E-0A44-9A97-FEC14671C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72"/>
          <a:stretch/>
        </p:blipFill>
        <p:spPr>
          <a:xfrm>
            <a:off x="764540" y="5357417"/>
            <a:ext cx="2219960" cy="183654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9EF8C-E94A-4044-90DB-64EE4B432B1C}"/>
              </a:ext>
            </a:extLst>
          </p:cNvPr>
          <p:cNvGrpSpPr/>
          <p:nvPr/>
        </p:nvGrpSpPr>
        <p:grpSpPr>
          <a:xfrm>
            <a:off x="1122414" y="7703835"/>
            <a:ext cx="1579880" cy="1579880"/>
            <a:chOff x="1122414" y="7703835"/>
            <a:chExt cx="1579880" cy="157988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483F1AB-6D5A-F947-AE3B-0F325D9A4F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346"/>
            <a:stretch/>
          </p:blipFill>
          <p:spPr>
            <a:xfrm>
              <a:off x="1122414" y="7856660"/>
              <a:ext cx="1579880" cy="1274231"/>
            </a:xfrm>
            <a:prstGeom prst="rect">
              <a:avLst/>
            </a:prstGeom>
          </p:spPr>
        </p:pic>
        <p:sp>
          <p:nvSpPr>
            <p:cNvPr id="10" name="&quot;No&quot; Symbol 9">
              <a:extLst>
                <a:ext uri="{FF2B5EF4-FFF2-40B4-BE49-F238E27FC236}">
                  <a16:creationId xmlns:a16="http://schemas.microsoft.com/office/drawing/2014/main" id="{BD688947-7821-B24C-B628-D463605B1E47}"/>
                </a:ext>
              </a:extLst>
            </p:cNvPr>
            <p:cNvSpPr/>
            <p:nvPr/>
          </p:nvSpPr>
          <p:spPr>
            <a:xfrm>
              <a:off x="1122414" y="7703835"/>
              <a:ext cx="1579880" cy="1579880"/>
            </a:xfrm>
            <a:prstGeom prst="noSmoking">
              <a:avLst>
                <a:gd name="adj" fmla="val 3538"/>
              </a:avLst>
            </a:prstGeom>
            <a:solidFill>
              <a:srgbClr val="C000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4FA11D4-C046-1F46-8D0D-023105CDB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83"/>
          <a:stretch/>
        </p:blipFill>
        <p:spPr>
          <a:xfrm>
            <a:off x="926967" y="10075515"/>
            <a:ext cx="1945640" cy="168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899071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3C702-AE33-C443-A178-4F9971C9A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27295-54EF-364E-89E5-13DEC593F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570" y="3248751"/>
            <a:ext cx="22032190" cy="9526726"/>
          </a:xfrm>
        </p:spPr>
        <p:txBody>
          <a:bodyPr>
            <a:normAutofit/>
          </a:bodyPr>
          <a:lstStyle/>
          <a:p>
            <a:pPr marL="914400" indent="-914400">
              <a:buSzPct val="100000"/>
              <a:buFont typeface="+mj-lt"/>
              <a:buAutoNum type="arabicPeriod"/>
            </a:pPr>
            <a:r>
              <a:rPr lang="en-US" dirty="0" err="1"/>
              <a:t>FaaS</a:t>
            </a:r>
            <a:r>
              <a:rPr lang="en-US" dirty="0"/>
              <a:t> is a </a:t>
            </a:r>
            <a:r>
              <a:rPr lang="en-US" b="1" dirty="0"/>
              <a:t>data-shipping</a:t>
            </a:r>
            <a:r>
              <a:rPr lang="en-US" dirty="0"/>
              <a:t> architecture</a:t>
            </a:r>
          </a:p>
          <a:p>
            <a:pPr marL="914400" indent="-914400">
              <a:buSzPct val="100000"/>
              <a:buFont typeface="+mj-lt"/>
              <a:buAutoNum type="arabicPeriod"/>
            </a:pPr>
            <a:endParaRPr lang="en-US" dirty="0"/>
          </a:p>
          <a:p>
            <a:pPr marL="914400" indent="-914400">
              <a:buSzPct val="100000"/>
              <a:buFont typeface="+mj-lt"/>
              <a:buAutoNum type="arabicPeriod"/>
            </a:pPr>
            <a:r>
              <a:rPr lang="en-US" dirty="0" err="1"/>
              <a:t>FaaS</a:t>
            </a:r>
            <a:r>
              <a:rPr lang="en-US" dirty="0"/>
              <a:t> </a:t>
            </a:r>
            <a:r>
              <a:rPr lang="en-US" b="1" dirty="0"/>
              <a:t>stymies distributed computing</a:t>
            </a:r>
          </a:p>
          <a:p>
            <a:pPr marL="914400" indent="-914400">
              <a:buSzPct val="100000"/>
              <a:buFont typeface="+mj-lt"/>
              <a:buAutoNum type="arabicPeriod"/>
            </a:pPr>
            <a:endParaRPr lang="en-US" dirty="0"/>
          </a:p>
          <a:p>
            <a:pPr marL="914400" indent="-914400">
              <a:buSzPct val="100000"/>
              <a:buFont typeface="+mj-lt"/>
              <a:buAutoNum type="arabicPeriod"/>
            </a:pPr>
            <a:r>
              <a:rPr lang="en-US" dirty="0" err="1"/>
              <a:t>FaaS</a:t>
            </a:r>
            <a:r>
              <a:rPr lang="en-US" dirty="0"/>
              <a:t> stymies use of HW-accelerated software</a:t>
            </a:r>
          </a:p>
          <a:p>
            <a:pPr marL="914400" indent="-914400">
              <a:buSzPct val="100000"/>
              <a:buFont typeface="+mj-lt"/>
              <a:buAutoNum type="arabicPeriod"/>
            </a:pPr>
            <a:endParaRPr lang="en-US" dirty="0"/>
          </a:p>
          <a:p>
            <a:pPr marL="914400" indent="-914400">
              <a:buSzPct val="100000"/>
              <a:buFont typeface="+mj-lt"/>
              <a:buAutoNum type="arabicPeriod"/>
            </a:pPr>
            <a:r>
              <a:rPr lang="en-US" dirty="0" err="1"/>
              <a:t>FaaS</a:t>
            </a:r>
            <a:r>
              <a:rPr lang="en-US" dirty="0"/>
              <a:t> blocks out open-source systems software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42A8AF-436D-834E-80BF-DFAC647B8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18"/>
          <a:stretch/>
        </p:blipFill>
        <p:spPr>
          <a:xfrm>
            <a:off x="17380634" y="2777067"/>
            <a:ext cx="1605014" cy="13816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795489-8D41-BD42-B77A-7709191C6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72"/>
          <a:stretch/>
        </p:blipFill>
        <p:spPr>
          <a:xfrm>
            <a:off x="18595340" y="2549609"/>
            <a:ext cx="2219960" cy="183654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7345F25-A87C-FF4B-A475-C8FADA3ACF28}"/>
              </a:ext>
            </a:extLst>
          </p:cNvPr>
          <p:cNvGrpSpPr/>
          <p:nvPr/>
        </p:nvGrpSpPr>
        <p:grpSpPr>
          <a:xfrm>
            <a:off x="17380634" y="4857837"/>
            <a:ext cx="1579880" cy="1579880"/>
            <a:chOff x="1122414" y="7703835"/>
            <a:chExt cx="1579880" cy="157988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F3DCB0-2F54-B54A-AC54-88877E496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346"/>
            <a:stretch/>
          </p:blipFill>
          <p:spPr>
            <a:xfrm>
              <a:off x="1122414" y="7856660"/>
              <a:ext cx="1579880" cy="1274231"/>
            </a:xfrm>
            <a:prstGeom prst="rect">
              <a:avLst/>
            </a:prstGeom>
          </p:spPr>
        </p:pic>
        <p:sp>
          <p:nvSpPr>
            <p:cNvPr id="8" name="&quot;No&quot; Symbol 7">
              <a:extLst>
                <a:ext uri="{FF2B5EF4-FFF2-40B4-BE49-F238E27FC236}">
                  <a16:creationId xmlns:a16="http://schemas.microsoft.com/office/drawing/2014/main" id="{0905DD9F-3C83-7343-8547-0F82DABA4999}"/>
                </a:ext>
              </a:extLst>
            </p:cNvPr>
            <p:cNvSpPr/>
            <p:nvPr/>
          </p:nvSpPr>
          <p:spPr>
            <a:xfrm>
              <a:off x="1122414" y="7703835"/>
              <a:ext cx="1579880" cy="1579880"/>
            </a:xfrm>
            <a:prstGeom prst="noSmoking">
              <a:avLst>
                <a:gd name="adj" fmla="val 3538"/>
              </a:avLst>
            </a:prstGeom>
            <a:solidFill>
              <a:srgbClr val="C000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0203E4B-DCDE-E344-B8A6-5C76DF407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83"/>
          <a:stretch/>
        </p:blipFill>
        <p:spPr>
          <a:xfrm>
            <a:off x="17210321" y="7168519"/>
            <a:ext cx="1945640" cy="16871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7DAFA9-00D3-D14B-AED5-4C0765FF5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18"/>
          <a:stretch/>
        </p:blipFill>
        <p:spPr>
          <a:xfrm>
            <a:off x="17380634" y="9447540"/>
            <a:ext cx="1605014" cy="13816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80E4D1-120D-884D-87B0-107A73A4AC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72"/>
          <a:stretch/>
        </p:blipFill>
        <p:spPr>
          <a:xfrm>
            <a:off x="18425027" y="9220083"/>
            <a:ext cx="2219960" cy="183654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ECAA08B-F74C-034B-A74F-2A0CD4D29F73}"/>
              </a:ext>
            </a:extLst>
          </p:cNvPr>
          <p:cNvGrpSpPr/>
          <p:nvPr/>
        </p:nvGrpSpPr>
        <p:grpSpPr>
          <a:xfrm>
            <a:off x="20525806" y="9348414"/>
            <a:ext cx="1579880" cy="1579880"/>
            <a:chOff x="1122414" y="7703835"/>
            <a:chExt cx="1579880" cy="157988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86548C5-89D0-304E-919C-149D19103E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346"/>
            <a:stretch/>
          </p:blipFill>
          <p:spPr>
            <a:xfrm>
              <a:off x="1122414" y="7856660"/>
              <a:ext cx="1579880" cy="1274231"/>
            </a:xfrm>
            <a:prstGeom prst="rect">
              <a:avLst/>
            </a:prstGeom>
          </p:spPr>
        </p:pic>
        <p:sp>
          <p:nvSpPr>
            <p:cNvPr id="14" name="&quot;No&quot; Symbol 13">
              <a:extLst>
                <a:ext uri="{FF2B5EF4-FFF2-40B4-BE49-F238E27FC236}">
                  <a16:creationId xmlns:a16="http://schemas.microsoft.com/office/drawing/2014/main" id="{FDEB3308-EDD9-3648-8233-87F753A41D54}"/>
                </a:ext>
              </a:extLst>
            </p:cNvPr>
            <p:cNvSpPr/>
            <p:nvPr/>
          </p:nvSpPr>
          <p:spPr>
            <a:xfrm>
              <a:off x="1122414" y="7703835"/>
              <a:ext cx="1579880" cy="1579880"/>
            </a:xfrm>
            <a:prstGeom prst="noSmoking">
              <a:avLst>
                <a:gd name="adj" fmla="val 3538"/>
              </a:avLst>
            </a:prstGeom>
            <a:solidFill>
              <a:srgbClr val="C000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8052293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3C702-AE33-C443-A178-4F9971C9A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27295-54EF-364E-89E5-13DEC593F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570" y="3248751"/>
            <a:ext cx="22032190" cy="9526726"/>
          </a:xfrm>
        </p:spPr>
        <p:txBody>
          <a:bodyPr>
            <a:normAutofit/>
          </a:bodyPr>
          <a:lstStyle/>
          <a:p>
            <a:pPr marL="914400" indent="-914400">
              <a:buSzPct val="100000"/>
              <a:buFont typeface="+mj-lt"/>
              <a:buAutoNum type="arabicPeriod"/>
            </a:pPr>
            <a:r>
              <a:rPr lang="en-US" dirty="0" err="1"/>
              <a:t>FaaS</a:t>
            </a:r>
            <a:r>
              <a:rPr lang="en-US" dirty="0"/>
              <a:t> is a data-shipping architecture</a:t>
            </a:r>
          </a:p>
          <a:p>
            <a:endParaRPr lang="en-US" dirty="0"/>
          </a:p>
        </p:txBody>
      </p:sp>
      <p:pic>
        <p:nvPicPr>
          <p:cNvPr id="5" name="Picture 4" descr="Data by arjuazka from the Noun Project&#13;&#10;">
            <a:extLst>
              <a:ext uri="{FF2B5EF4-FFF2-40B4-BE49-F238E27FC236}">
                <a16:creationId xmlns:a16="http://schemas.microsoft.com/office/drawing/2014/main" id="{493B222B-5102-084C-9922-F40190506EE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21"/>
          <a:stretch/>
        </p:blipFill>
        <p:spPr>
          <a:xfrm>
            <a:off x="13221544" y="5147132"/>
            <a:ext cx="7990085" cy="65821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9CF48B-E394-7B44-94BF-18E744674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72"/>
          <a:stretch/>
        </p:blipFill>
        <p:spPr>
          <a:xfrm rot="5400000">
            <a:off x="10642300" y="7052972"/>
            <a:ext cx="3894506" cy="32218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C4E8DD-D746-5641-A6D2-ACB0FDE41158}"/>
              </a:ext>
            </a:extLst>
          </p:cNvPr>
          <p:cNvSpPr txBox="1"/>
          <p:nvPr/>
        </p:nvSpPr>
        <p:spPr>
          <a:xfrm>
            <a:off x="7771560" y="7117548"/>
            <a:ext cx="165776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BF635B-B1E3-FF4D-B55B-217BBFA61FD4}"/>
              </a:ext>
            </a:extLst>
          </p:cNvPr>
          <p:cNvSpPr txBox="1"/>
          <p:nvPr/>
        </p:nvSpPr>
        <p:spPr>
          <a:xfrm>
            <a:off x="8000160" y="8159901"/>
            <a:ext cx="165776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013911-E0A8-5D4D-A835-96B7C85D8EBE}"/>
              </a:ext>
            </a:extLst>
          </p:cNvPr>
          <p:cNvSpPr txBox="1"/>
          <p:nvPr/>
        </p:nvSpPr>
        <p:spPr>
          <a:xfrm>
            <a:off x="8737222" y="6629868"/>
            <a:ext cx="165776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4109FD-6497-D740-B09E-F806EFBBA263}"/>
              </a:ext>
            </a:extLst>
          </p:cNvPr>
          <p:cNvSpPr txBox="1"/>
          <p:nvPr/>
        </p:nvSpPr>
        <p:spPr>
          <a:xfrm>
            <a:off x="8000160" y="6114655"/>
            <a:ext cx="165776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37E30F-63B4-814E-9EDC-394DABD7F54D}"/>
              </a:ext>
            </a:extLst>
          </p:cNvPr>
          <p:cNvSpPr txBox="1"/>
          <p:nvPr/>
        </p:nvSpPr>
        <p:spPr>
          <a:xfrm>
            <a:off x="7938588" y="9250151"/>
            <a:ext cx="165776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F4BE3C-CE01-1F4F-95A5-05CE77334E4F}"/>
              </a:ext>
            </a:extLst>
          </p:cNvPr>
          <p:cNvSpPr txBox="1"/>
          <p:nvPr/>
        </p:nvSpPr>
        <p:spPr>
          <a:xfrm>
            <a:off x="8570194" y="10072341"/>
            <a:ext cx="165776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58B693-44C4-5349-AB78-FB48DA706E93}"/>
              </a:ext>
            </a:extLst>
          </p:cNvPr>
          <p:cNvSpPr txBox="1"/>
          <p:nvPr/>
        </p:nvSpPr>
        <p:spPr>
          <a:xfrm>
            <a:off x="5366060" y="6254499"/>
            <a:ext cx="165776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748CC3-5845-8547-A3D3-9C64B747FF26}"/>
              </a:ext>
            </a:extLst>
          </p:cNvPr>
          <p:cNvSpPr txBox="1"/>
          <p:nvPr/>
        </p:nvSpPr>
        <p:spPr>
          <a:xfrm>
            <a:off x="5594660" y="7296852"/>
            <a:ext cx="165776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EA0106-CD5E-3F44-8F05-DB10BE61C389}"/>
              </a:ext>
            </a:extLst>
          </p:cNvPr>
          <p:cNvSpPr txBox="1"/>
          <p:nvPr/>
        </p:nvSpPr>
        <p:spPr>
          <a:xfrm>
            <a:off x="6331722" y="5766819"/>
            <a:ext cx="165776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C940D1-42E0-004F-9A67-5395B2B600CC}"/>
              </a:ext>
            </a:extLst>
          </p:cNvPr>
          <p:cNvSpPr txBox="1"/>
          <p:nvPr/>
        </p:nvSpPr>
        <p:spPr>
          <a:xfrm>
            <a:off x="6788922" y="6825168"/>
            <a:ext cx="165776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851569-1509-B447-BAF4-868EA5AC46C5}"/>
              </a:ext>
            </a:extLst>
          </p:cNvPr>
          <p:cNvSpPr txBox="1"/>
          <p:nvPr/>
        </p:nvSpPr>
        <p:spPr>
          <a:xfrm>
            <a:off x="6713308" y="7935148"/>
            <a:ext cx="165776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5D9282-0F50-B54C-9E08-A4B779A81297}"/>
              </a:ext>
            </a:extLst>
          </p:cNvPr>
          <p:cNvSpPr txBox="1"/>
          <p:nvPr/>
        </p:nvSpPr>
        <p:spPr>
          <a:xfrm>
            <a:off x="5594660" y="5251606"/>
            <a:ext cx="165776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447EEE-61D2-114B-8544-574B25DA4D4D}"/>
              </a:ext>
            </a:extLst>
          </p:cNvPr>
          <p:cNvSpPr txBox="1"/>
          <p:nvPr/>
        </p:nvSpPr>
        <p:spPr>
          <a:xfrm>
            <a:off x="5533088" y="8387102"/>
            <a:ext cx="165776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CD79D8-CBC5-784E-8E86-EAA3AEE2E5F1}"/>
              </a:ext>
            </a:extLst>
          </p:cNvPr>
          <p:cNvSpPr txBox="1"/>
          <p:nvPr/>
        </p:nvSpPr>
        <p:spPr>
          <a:xfrm>
            <a:off x="6164694" y="9209292"/>
            <a:ext cx="165776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53875FF-CAD9-7E47-B867-94DB548A20A0}"/>
              </a:ext>
            </a:extLst>
          </p:cNvPr>
          <p:cNvSpPr txBox="1"/>
          <p:nvPr/>
        </p:nvSpPr>
        <p:spPr>
          <a:xfrm>
            <a:off x="0" y="7239270"/>
            <a:ext cx="958172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01C27B-589D-8940-9055-DA58029A1933}"/>
              </a:ext>
            </a:extLst>
          </p:cNvPr>
          <p:cNvSpPr txBox="1"/>
          <p:nvPr/>
        </p:nvSpPr>
        <p:spPr>
          <a:xfrm>
            <a:off x="228600" y="8281623"/>
            <a:ext cx="958172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C8623FD-5FF6-5E49-A4F4-D500F351ED1D}"/>
              </a:ext>
            </a:extLst>
          </p:cNvPr>
          <p:cNvSpPr txBox="1"/>
          <p:nvPr/>
        </p:nvSpPr>
        <p:spPr>
          <a:xfrm>
            <a:off x="965662" y="6751590"/>
            <a:ext cx="958172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CC2036B-7302-7742-9AAE-02E5CC88D868}"/>
              </a:ext>
            </a:extLst>
          </p:cNvPr>
          <p:cNvSpPr txBox="1"/>
          <p:nvPr/>
        </p:nvSpPr>
        <p:spPr>
          <a:xfrm>
            <a:off x="1422862" y="7809939"/>
            <a:ext cx="958172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689C9C8-1CB6-6144-A917-B5F07205528A}"/>
              </a:ext>
            </a:extLst>
          </p:cNvPr>
          <p:cNvSpPr txBox="1"/>
          <p:nvPr/>
        </p:nvSpPr>
        <p:spPr>
          <a:xfrm>
            <a:off x="1347248" y="8919919"/>
            <a:ext cx="958172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97A9C0-0797-C248-B0D4-1D8F8E82D6E6}"/>
              </a:ext>
            </a:extLst>
          </p:cNvPr>
          <p:cNvSpPr txBox="1"/>
          <p:nvPr/>
        </p:nvSpPr>
        <p:spPr>
          <a:xfrm>
            <a:off x="167028" y="9371873"/>
            <a:ext cx="958172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368A5F-B132-414C-9682-751E01D7DD29}"/>
              </a:ext>
            </a:extLst>
          </p:cNvPr>
          <p:cNvSpPr txBox="1"/>
          <p:nvPr/>
        </p:nvSpPr>
        <p:spPr>
          <a:xfrm>
            <a:off x="798634" y="10194063"/>
            <a:ext cx="958172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A08E8A5-F742-E647-9EA1-C44015C98C63}"/>
              </a:ext>
            </a:extLst>
          </p:cNvPr>
          <p:cNvSpPr txBox="1"/>
          <p:nvPr/>
        </p:nvSpPr>
        <p:spPr>
          <a:xfrm>
            <a:off x="5972399" y="8617892"/>
            <a:ext cx="165776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898848D-B36F-324B-954C-098FDE29A6E0}"/>
              </a:ext>
            </a:extLst>
          </p:cNvPr>
          <p:cNvSpPr txBox="1"/>
          <p:nvPr/>
        </p:nvSpPr>
        <p:spPr>
          <a:xfrm>
            <a:off x="6200999" y="9660245"/>
            <a:ext cx="165776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FE1BA8B-7DA2-CE41-AD02-05857678C6EF}"/>
              </a:ext>
            </a:extLst>
          </p:cNvPr>
          <p:cNvSpPr txBox="1"/>
          <p:nvPr/>
        </p:nvSpPr>
        <p:spPr>
          <a:xfrm>
            <a:off x="6938061" y="8130212"/>
            <a:ext cx="165776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42BEA77-E85F-3A4E-BC8C-3EC8E101F735}"/>
              </a:ext>
            </a:extLst>
          </p:cNvPr>
          <p:cNvSpPr txBox="1"/>
          <p:nvPr/>
        </p:nvSpPr>
        <p:spPr>
          <a:xfrm>
            <a:off x="7395261" y="9188561"/>
            <a:ext cx="165776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2CFBF41-2FD1-0747-96ED-C90569D9B459}"/>
              </a:ext>
            </a:extLst>
          </p:cNvPr>
          <p:cNvSpPr txBox="1"/>
          <p:nvPr/>
        </p:nvSpPr>
        <p:spPr>
          <a:xfrm>
            <a:off x="7319647" y="10298541"/>
            <a:ext cx="165776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67FB622-A067-8E43-9052-5C5BC4E0A0CA}"/>
              </a:ext>
            </a:extLst>
          </p:cNvPr>
          <p:cNvSpPr txBox="1"/>
          <p:nvPr/>
        </p:nvSpPr>
        <p:spPr>
          <a:xfrm>
            <a:off x="6200999" y="7614999"/>
            <a:ext cx="165776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DBB9B91-E09B-4D4F-81E9-FFA1736B8AC0}"/>
              </a:ext>
            </a:extLst>
          </p:cNvPr>
          <p:cNvSpPr txBox="1"/>
          <p:nvPr/>
        </p:nvSpPr>
        <p:spPr>
          <a:xfrm>
            <a:off x="6139427" y="10750495"/>
            <a:ext cx="165776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BD04958-A6DB-6349-A144-1207BA6A526C}"/>
              </a:ext>
            </a:extLst>
          </p:cNvPr>
          <p:cNvSpPr txBox="1"/>
          <p:nvPr/>
        </p:nvSpPr>
        <p:spPr>
          <a:xfrm>
            <a:off x="7347173" y="5539153"/>
            <a:ext cx="165776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9278BE-2811-4842-A566-2A2449B88CA8}"/>
              </a:ext>
            </a:extLst>
          </p:cNvPr>
          <p:cNvSpPr txBox="1"/>
          <p:nvPr/>
        </p:nvSpPr>
        <p:spPr>
          <a:xfrm>
            <a:off x="9194422" y="7688217"/>
            <a:ext cx="165776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C4BE1C-CD62-934E-9CE1-5B38273D9B5F}"/>
              </a:ext>
            </a:extLst>
          </p:cNvPr>
          <p:cNvSpPr txBox="1"/>
          <p:nvPr/>
        </p:nvSpPr>
        <p:spPr>
          <a:xfrm>
            <a:off x="9118808" y="8798197"/>
            <a:ext cx="165776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E70480-A0C6-204A-8DB0-A519029721E8}"/>
              </a:ext>
            </a:extLst>
          </p:cNvPr>
          <p:cNvSpPr txBox="1"/>
          <p:nvPr/>
        </p:nvSpPr>
        <p:spPr>
          <a:xfrm>
            <a:off x="9657924" y="9975805"/>
            <a:ext cx="165776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F963608-F698-9543-8E3F-5F3F73ADDB4B}"/>
              </a:ext>
            </a:extLst>
          </p:cNvPr>
          <p:cNvSpPr txBox="1"/>
          <p:nvPr/>
        </p:nvSpPr>
        <p:spPr>
          <a:xfrm>
            <a:off x="228600" y="6236377"/>
            <a:ext cx="958172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34904841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3C702-AE33-C443-A178-4F9971C9A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27295-54EF-364E-89E5-13DEC593F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570" y="3248751"/>
            <a:ext cx="22032190" cy="9526726"/>
          </a:xfrm>
        </p:spPr>
        <p:txBody>
          <a:bodyPr>
            <a:normAutofit/>
          </a:bodyPr>
          <a:lstStyle/>
          <a:p>
            <a:pPr marL="914400" indent="-914400">
              <a:buSzPct val="100000"/>
              <a:buFont typeface="+mj-lt"/>
              <a:buAutoNum type="arabicPeriod"/>
            </a:pPr>
            <a:r>
              <a:rPr lang="en-US" dirty="0" err="1"/>
              <a:t>FaaS</a:t>
            </a:r>
            <a:r>
              <a:rPr lang="en-US" dirty="0"/>
              <a:t> is a data-shipping architecture</a:t>
            </a:r>
          </a:p>
          <a:p>
            <a:endParaRPr lang="en-US" dirty="0"/>
          </a:p>
        </p:txBody>
      </p:sp>
      <p:pic>
        <p:nvPicPr>
          <p:cNvPr id="5" name="Picture 4" descr="Data by arjuazka from the Noun Project&#13;&#10;">
            <a:extLst>
              <a:ext uri="{FF2B5EF4-FFF2-40B4-BE49-F238E27FC236}">
                <a16:creationId xmlns:a16="http://schemas.microsoft.com/office/drawing/2014/main" id="{493B222B-5102-084C-9922-F40190506EE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21"/>
          <a:stretch/>
        </p:blipFill>
        <p:spPr>
          <a:xfrm>
            <a:off x="13221544" y="5147132"/>
            <a:ext cx="7990085" cy="65821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9CF48B-E394-7B44-94BF-18E744674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72"/>
          <a:stretch/>
        </p:blipFill>
        <p:spPr>
          <a:xfrm rot="5400000">
            <a:off x="11440217" y="7699620"/>
            <a:ext cx="2219960" cy="18365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C4E8DD-D746-5641-A6D2-ACB0FDE41158}"/>
              </a:ext>
            </a:extLst>
          </p:cNvPr>
          <p:cNvSpPr txBox="1"/>
          <p:nvPr/>
        </p:nvSpPr>
        <p:spPr>
          <a:xfrm>
            <a:off x="7771560" y="7117548"/>
            <a:ext cx="165776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BF635B-B1E3-FF4D-B55B-217BBFA61FD4}"/>
              </a:ext>
            </a:extLst>
          </p:cNvPr>
          <p:cNvSpPr txBox="1"/>
          <p:nvPr/>
        </p:nvSpPr>
        <p:spPr>
          <a:xfrm>
            <a:off x="8000160" y="8159901"/>
            <a:ext cx="165776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013911-E0A8-5D4D-A835-96B7C85D8EBE}"/>
              </a:ext>
            </a:extLst>
          </p:cNvPr>
          <p:cNvSpPr txBox="1"/>
          <p:nvPr/>
        </p:nvSpPr>
        <p:spPr>
          <a:xfrm>
            <a:off x="8737222" y="6629868"/>
            <a:ext cx="165776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4109FD-6497-D740-B09E-F806EFBBA263}"/>
              </a:ext>
            </a:extLst>
          </p:cNvPr>
          <p:cNvSpPr txBox="1"/>
          <p:nvPr/>
        </p:nvSpPr>
        <p:spPr>
          <a:xfrm>
            <a:off x="8000160" y="6114655"/>
            <a:ext cx="165776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37E30F-63B4-814E-9EDC-394DABD7F54D}"/>
              </a:ext>
            </a:extLst>
          </p:cNvPr>
          <p:cNvSpPr txBox="1"/>
          <p:nvPr/>
        </p:nvSpPr>
        <p:spPr>
          <a:xfrm>
            <a:off x="7938588" y="9250151"/>
            <a:ext cx="165776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F4BE3C-CE01-1F4F-95A5-05CE77334E4F}"/>
              </a:ext>
            </a:extLst>
          </p:cNvPr>
          <p:cNvSpPr txBox="1"/>
          <p:nvPr/>
        </p:nvSpPr>
        <p:spPr>
          <a:xfrm>
            <a:off x="8570194" y="10072341"/>
            <a:ext cx="165776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58B693-44C4-5349-AB78-FB48DA706E93}"/>
              </a:ext>
            </a:extLst>
          </p:cNvPr>
          <p:cNvSpPr txBox="1"/>
          <p:nvPr/>
        </p:nvSpPr>
        <p:spPr>
          <a:xfrm>
            <a:off x="5366060" y="6254499"/>
            <a:ext cx="165776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748CC3-5845-8547-A3D3-9C64B747FF26}"/>
              </a:ext>
            </a:extLst>
          </p:cNvPr>
          <p:cNvSpPr txBox="1"/>
          <p:nvPr/>
        </p:nvSpPr>
        <p:spPr>
          <a:xfrm>
            <a:off x="5594660" y="7296852"/>
            <a:ext cx="165776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EA0106-CD5E-3F44-8F05-DB10BE61C389}"/>
              </a:ext>
            </a:extLst>
          </p:cNvPr>
          <p:cNvSpPr txBox="1"/>
          <p:nvPr/>
        </p:nvSpPr>
        <p:spPr>
          <a:xfrm>
            <a:off x="6331722" y="5766819"/>
            <a:ext cx="165776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C940D1-42E0-004F-9A67-5395B2B600CC}"/>
              </a:ext>
            </a:extLst>
          </p:cNvPr>
          <p:cNvSpPr txBox="1"/>
          <p:nvPr/>
        </p:nvSpPr>
        <p:spPr>
          <a:xfrm>
            <a:off x="6788922" y="6825168"/>
            <a:ext cx="165776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851569-1509-B447-BAF4-868EA5AC46C5}"/>
              </a:ext>
            </a:extLst>
          </p:cNvPr>
          <p:cNvSpPr txBox="1"/>
          <p:nvPr/>
        </p:nvSpPr>
        <p:spPr>
          <a:xfrm>
            <a:off x="6713308" y="7935148"/>
            <a:ext cx="165776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5D9282-0F50-B54C-9E08-A4B779A81297}"/>
              </a:ext>
            </a:extLst>
          </p:cNvPr>
          <p:cNvSpPr txBox="1"/>
          <p:nvPr/>
        </p:nvSpPr>
        <p:spPr>
          <a:xfrm>
            <a:off x="5594660" y="5251606"/>
            <a:ext cx="165776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447EEE-61D2-114B-8544-574B25DA4D4D}"/>
              </a:ext>
            </a:extLst>
          </p:cNvPr>
          <p:cNvSpPr txBox="1"/>
          <p:nvPr/>
        </p:nvSpPr>
        <p:spPr>
          <a:xfrm>
            <a:off x="5533088" y="8387102"/>
            <a:ext cx="165776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CD79D8-CBC5-784E-8E86-EAA3AEE2E5F1}"/>
              </a:ext>
            </a:extLst>
          </p:cNvPr>
          <p:cNvSpPr txBox="1"/>
          <p:nvPr/>
        </p:nvSpPr>
        <p:spPr>
          <a:xfrm>
            <a:off x="6164694" y="9209292"/>
            <a:ext cx="165776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53875FF-CAD9-7E47-B867-94DB548A20A0}"/>
              </a:ext>
            </a:extLst>
          </p:cNvPr>
          <p:cNvSpPr txBox="1"/>
          <p:nvPr/>
        </p:nvSpPr>
        <p:spPr>
          <a:xfrm>
            <a:off x="0" y="7239270"/>
            <a:ext cx="958172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01C27B-589D-8940-9055-DA58029A1933}"/>
              </a:ext>
            </a:extLst>
          </p:cNvPr>
          <p:cNvSpPr txBox="1"/>
          <p:nvPr/>
        </p:nvSpPr>
        <p:spPr>
          <a:xfrm>
            <a:off x="228600" y="8281623"/>
            <a:ext cx="958172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C8623FD-5FF6-5E49-A4F4-D500F351ED1D}"/>
              </a:ext>
            </a:extLst>
          </p:cNvPr>
          <p:cNvSpPr txBox="1"/>
          <p:nvPr/>
        </p:nvSpPr>
        <p:spPr>
          <a:xfrm>
            <a:off x="965662" y="6751590"/>
            <a:ext cx="958172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CC2036B-7302-7742-9AAE-02E5CC88D868}"/>
              </a:ext>
            </a:extLst>
          </p:cNvPr>
          <p:cNvSpPr txBox="1"/>
          <p:nvPr/>
        </p:nvSpPr>
        <p:spPr>
          <a:xfrm>
            <a:off x="1422862" y="7809939"/>
            <a:ext cx="958172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689C9C8-1CB6-6144-A917-B5F07205528A}"/>
              </a:ext>
            </a:extLst>
          </p:cNvPr>
          <p:cNvSpPr txBox="1"/>
          <p:nvPr/>
        </p:nvSpPr>
        <p:spPr>
          <a:xfrm>
            <a:off x="1347248" y="8919919"/>
            <a:ext cx="958172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97A9C0-0797-C248-B0D4-1D8F8E82D6E6}"/>
              </a:ext>
            </a:extLst>
          </p:cNvPr>
          <p:cNvSpPr txBox="1"/>
          <p:nvPr/>
        </p:nvSpPr>
        <p:spPr>
          <a:xfrm>
            <a:off x="167028" y="9371873"/>
            <a:ext cx="958172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368A5F-B132-414C-9682-751E01D7DD29}"/>
              </a:ext>
            </a:extLst>
          </p:cNvPr>
          <p:cNvSpPr txBox="1"/>
          <p:nvPr/>
        </p:nvSpPr>
        <p:spPr>
          <a:xfrm>
            <a:off x="798634" y="10194063"/>
            <a:ext cx="958172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A08E8A5-F742-E647-9EA1-C44015C98C63}"/>
              </a:ext>
            </a:extLst>
          </p:cNvPr>
          <p:cNvSpPr txBox="1"/>
          <p:nvPr/>
        </p:nvSpPr>
        <p:spPr>
          <a:xfrm>
            <a:off x="5972399" y="8617892"/>
            <a:ext cx="165776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898848D-B36F-324B-954C-098FDE29A6E0}"/>
              </a:ext>
            </a:extLst>
          </p:cNvPr>
          <p:cNvSpPr txBox="1"/>
          <p:nvPr/>
        </p:nvSpPr>
        <p:spPr>
          <a:xfrm>
            <a:off x="6200999" y="9660245"/>
            <a:ext cx="165776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FE1BA8B-7DA2-CE41-AD02-05857678C6EF}"/>
              </a:ext>
            </a:extLst>
          </p:cNvPr>
          <p:cNvSpPr txBox="1"/>
          <p:nvPr/>
        </p:nvSpPr>
        <p:spPr>
          <a:xfrm>
            <a:off x="6938061" y="8130212"/>
            <a:ext cx="165776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42BEA77-E85F-3A4E-BC8C-3EC8E101F735}"/>
              </a:ext>
            </a:extLst>
          </p:cNvPr>
          <p:cNvSpPr txBox="1"/>
          <p:nvPr/>
        </p:nvSpPr>
        <p:spPr>
          <a:xfrm>
            <a:off x="7395261" y="9188561"/>
            <a:ext cx="165776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2CFBF41-2FD1-0747-96ED-C90569D9B459}"/>
              </a:ext>
            </a:extLst>
          </p:cNvPr>
          <p:cNvSpPr txBox="1"/>
          <p:nvPr/>
        </p:nvSpPr>
        <p:spPr>
          <a:xfrm>
            <a:off x="7319647" y="10298541"/>
            <a:ext cx="165776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67FB622-A067-8E43-9052-5C5BC4E0A0CA}"/>
              </a:ext>
            </a:extLst>
          </p:cNvPr>
          <p:cNvSpPr txBox="1"/>
          <p:nvPr/>
        </p:nvSpPr>
        <p:spPr>
          <a:xfrm>
            <a:off x="6200999" y="7614999"/>
            <a:ext cx="165776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DBB9B91-E09B-4D4F-81E9-FFA1736B8AC0}"/>
              </a:ext>
            </a:extLst>
          </p:cNvPr>
          <p:cNvSpPr txBox="1"/>
          <p:nvPr/>
        </p:nvSpPr>
        <p:spPr>
          <a:xfrm>
            <a:off x="6139427" y="10750495"/>
            <a:ext cx="165776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BD04958-A6DB-6349-A144-1207BA6A526C}"/>
              </a:ext>
            </a:extLst>
          </p:cNvPr>
          <p:cNvSpPr txBox="1"/>
          <p:nvPr/>
        </p:nvSpPr>
        <p:spPr>
          <a:xfrm>
            <a:off x="7347173" y="5539153"/>
            <a:ext cx="165776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9278BE-2811-4842-A566-2A2449B88CA8}"/>
              </a:ext>
            </a:extLst>
          </p:cNvPr>
          <p:cNvSpPr txBox="1"/>
          <p:nvPr/>
        </p:nvSpPr>
        <p:spPr>
          <a:xfrm>
            <a:off x="9194422" y="7688217"/>
            <a:ext cx="165776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C4BE1C-CD62-934E-9CE1-5B38273D9B5F}"/>
              </a:ext>
            </a:extLst>
          </p:cNvPr>
          <p:cNvSpPr txBox="1"/>
          <p:nvPr/>
        </p:nvSpPr>
        <p:spPr>
          <a:xfrm>
            <a:off x="9118808" y="8798197"/>
            <a:ext cx="165776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E70480-A0C6-204A-8DB0-A519029721E8}"/>
              </a:ext>
            </a:extLst>
          </p:cNvPr>
          <p:cNvSpPr txBox="1"/>
          <p:nvPr/>
        </p:nvSpPr>
        <p:spPr>
          <a:xfrm>
            <a:off x="9657924" y="9975805"/>
            <a:ext cx="165776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F963608-F698-9543-8E3F-5F3F73ADDB4B}"/>
              </a:ext>
            </a:extLst>
          </p:cNvPr>
          <p:cNvSpPr txBox="1"/>
          <p:nvPr/>
        </p:nvSpPr>
        <p:spPr>
          <a:xfrm>
            <a:off x="228600" y="6236377"/>
            <a:ext cx="9581724" cy="1141338"/>
          </a:xfrm>
          <a:prstGeom prst="rect">
            <a:avLst/>
          </a:prstGeom>
          <a:solidFill>
            <a:schemeClr val="bg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1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imes" pitchFamily="2" charset="0"/>
                <a:sym typeface="Helvetica"/>
              </a:rPr>
              <a:t>f()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imes" pitchFamily="2" charset="0"/>
              <a:sym typeface="Helvetica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74F9756F-78E2-0B44-9440-50F809AE46B5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19297956" y="15443"/>
            <a:ext cx="5086044" cy="329312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13FDF63-820F-D74C-8FDD-E6C5A4112F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2992" t="12992" b="16921"/>
          <a:stretch/>
        </p:blipFill>
        <p:spPr>
          <a:xfrm>
            <a:off x="13848316" y="15443"/>
            <a:ext cx="5378756" cy="326223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C6CF51A7-1A35-3543-BBB5-DDC67F4CB0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1291" y="4796081"/>
            <a:ext cx="10289625" cy="81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8301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E5F33-48D1-CB45-8F75-10B95EF43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Scenario: Model Training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488D5D-1E93-634F-A79E-B0963ABA0B6D}"/>
              </a:ext>
            </a:extLst>
          </p:cNvPr>
          <p:cNvSpPr txBox="1"/>
          <p:nvPr/>
        </p:nvSpPr>
        <p:spPr>
          <a:xfrm>
            <a:off x="4034695" y="3771965"/>
            <a:ext cx="6650013" cy="22185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457200" rtl="0" fontAlgn="auto" latinLnBrk="0" hangingPunct="0">
              <a:lnSpc>
                <a:spcPts val="4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/>
              <a:t>10 passes (31 lambda calls)</a:t>
            </a:r>
          </a:p>
          <a:p>
            <a:pPr marL="0" marR="0" indent="0" algn="r" defTabSz="457200" rtl="0" fontAlgn="auto" latinLnBrk="0" hangingPunct="0">
              <a:lnSpc>
                <a:spcPts val="4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465 minutes</a:t>
            </a:r>
          </a:p>
          <a:p>
            <a:pPr marL="0" marR="0" indent="0" algn="r" defTabSz="457200" rtl="0" fontAlgn="auto" latinLnBrk="0" hangingPunct="0">
              <a:lnSpc>
                <a:spcPts val="4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/>
              <a:t>29 cents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53585F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CCF29D6-0CFB-434C-B223-CAB154691457}"/>
              </a:ext>
            </a:extLst>
          </p:cNvPr>
          <p:cNvSpPr txBox="1"/>
          <p:nvPr/>
        </p:nvSpPr>
        <p:spPr>
          <a:xfrm>
            <a:off x="12768145" y="3855022"/>
            <a:ext cx="6650013" cy="22185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ts val="4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/>
              <a:t>10 passes</a:t>
            </a:r>
          </a:p>
          <a:p>
            <a:pPr marL="0" marR="0" indent="0" algn="l" defTabSz="457200" rtl="0" fontAlgn="auto" latinLnBrk="0" hangingPunct="0">
              <a:lnSpc>
                <a:spcPts val="4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22 minutes</a:t>
            </a:r>
          </a:p>
          <a:p>
            <a:pPr marL="0" marR="0" indent="0" algn="l" defTabSz="457200" rtl="0" fontAlgn="auto" latinLnBrk="0" hangingPunct="0">
              <a:lnSpc>
                <a:spcPts val="4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/>
              <a:t>4 cents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53585F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1509B85-3C9F-AB4D-A327-59BAF61EEFF1}"/>
              </a:ext>
            </a:extLst>
          </p:cNvPr>
          <p:cNvSpPr/>
          <p:nvPr/>
        </p:nvSpPr>
        <p:spPr>
          <a:xfrm>
            <a:off x="6396536" y="6482238"/>
            <a:ext cx="3284093" cy="3406634"/>
          </a:xfrm>
          <a:prstGeom prst="roundRect">
            <a:avLst/>
          </a:prstGeom>
          <a:solidFill>
            <a:schemeClr val="bg1"/>
          </a:solidFill>
          <a:ln w="57150" cap="flat">
            <a:solidFill>
              <a:schemeClr val="accent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0F42C3-8F26-E84C-9C56-80C2400FC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485" y="8282006"/>
            <a:ext cx="2079955" cy="11171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3C973A-6B7F-8D48-AD11-3C985BD0A6C5}"/>
              </a:ext>
            </a:extLst>
          </p:cNvPr>
          <p:cNvSpPr txBox="1"/>
          <p:nvPr/>
        </p:nvSpPr>
        <p:spPr>
          <a:xfrm>
            <a:off x="1644622" y="12156685"/>
            <a:ext cx="1849865" cy="11413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90 GB</a:t>
            </a: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6FC860-70EC-AB42-A3CC-99D173C52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805" y="7828045"/>
            <a:ext cx="1469714" cy="1571125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D1760C3-3AA0-7C47-B242-42366710723F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4668711" y="8613607"/>
            <a:ext cx="2695094" cy="1552380"/>
          </a:xfrm>
          <a:prstGeom prst="straightConnector1">
            <a:avLst/>
          </a:prstGeom>
          <a:noFill/>
          <a:ln w="50800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B088756-D064-B947-AC69-E378796C79EC}"/>
              </a:ext>
            </a:extLst>
          </p:cNvPr>
          <p:cNvSpPr txBox="1"/>
          <p:nvPr/>
        </p:nvSpPr>
        <p:spPr>
          <a:xfrm rot="19654820">
            <a:off x="4750997" y="8490985"/>
            <a:ext cx="1319271" cy="11413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100MB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A1D300-5FAF-AD40-8184-B4E450706705}"/>
              </a:ext>
            </a:extLst>
          </p:cNvPr>
          <p:cNvSpPr txBox="1"/>
          <p:nvPr/>
        </p:nvSpPr>
        <p:spPr>
          <a:xfrm>
            <a:off x="6218199" y="10315734"/>
            <a:ext cx="4112446" cy="11413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dirty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294 iterations in 15 min</a:t>
            </a:r>
          </a:p>
        </p:txBody>
      </p:sp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C29AFCA1-8D77-1441-AD1F-176DC2A91782}"/>
              </a:ext>
            </a:extLst>
          </p:cNvPr>
          <p:cNvCxnSpPr>
            <a:cxnSpLocks/>
            <a:stCxn id="8" idx="2"/>
          </p:cNvCxnSpPr>
          <p:nvPr/>
        </p:nvCxnSpPr>
        <p:spPr>
          <a:xfrm rot="5400000">
            <a:off x="5499653" y="8500180"/>
            <a:ext cx="1700020" cy="3497999"/>
          </a:xfrm>
          <a:prstGeom prst="curvedConnector2">
            <a:avLst/>
          </a:prstGeom>
          <a:noFill/>
          <a:ln w="508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F708631-2E57-E743-820D-509855182868}"/>
              </a:ext>
            </a:extLst>
          </p:cNvPr>
          <p:cNvGrpSpPr/>
          <p:nvPr/>
        </p:nvGrpSpPr>
        <p:grpSpPr>
          <a:xfrm>
            <a:off x="18851817" y="4591806"/>
            <a:ext cx="3233845" cy="3410863"/>
            <a:chOff x="18359657" y="6495604"/>
            <a:chExt cx="3233845" cy="3410863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D67BE789-4045-8843-943B-8FAD8D3B486B}"/>
                </a:ext>
              </a:extLst>
            </p:cNvPr>
            <p:cNvSpPr/>
            <p:nvPr/>
          </p:nvSpPr>
          <p:spPr>
            <a:xfrm>
              <a:off x="18359658" y="6551957"/>
              <a:ext cx="3233844" cy="335451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57150" cap="flat">
              <a:solidFill>
                <a:schemeClr val="accent1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21AD44CF-DA1C-624E-A874-C62E4E49E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168500" y="7995650"/>
              <a:ext cx="1447227" cy="1547085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15C2643-1B47-0F46-AB5C-E6E9C09B7BCE}"/>
                </a:ext>
              </a:extLst>
            </p:cNvPr>
            <p:cNvSpPr txBox="1"/>
            <p:nvPr/>
          </p:nvSpPr>
          <p:spPr>
            <a:xfrm>
              <a:off x="18359657" y="6495604"/>
              <a:ext cx="3233845" cy="10643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r" defTabSz="457200" rtl="0" fontAlgn="auto" latinLnBrk="0" hangingPunct="0">
                <a:lnSpc>
                  <a:spcPts val="3000"/>
                </a:lnSpc>
                <a:spcBef>
                  <a:spcPts val="1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000" b="0" i="0" u="none" strike="noStrike" cap="none" spc="0" normalizeH="0" baseline="0" dirty="0">
                  <a:ln>
                    <a:noFill/>
                  </a:ln>
                  <a:solidFill>
                    <a:srgbClr val="53585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AWS EC2 m4.large</a:t>
              </a: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0395288-EF86-074D-94BD-73590FB6F715}"/>
              </a:ext>
            </a:extLst>
          </p:cNvPr>
          <p:cNvCxnSpPr>
            <a:cxnSpLocks/>
          </p:cNvCxnSpPr>
          <p:nvPr/>
        </p:nvCxnSpPr>
        <p:spPr>
          <a:xfrm>
            <a:off x="11709170" y="3855022"/>
            <a:ext cx="0" cy="8979225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1F6E19C9-274D-A644-949D-053BD1E41C72}"/>
              </a:ext>
            </a:extLst>
          </p:cNvPr>
          <p:cNvSpPr txBox="1"/>
          <p:nvPr/>
        </p:nvSpPr>
        <p:spPr>
          <a:xfrm>
            <a:off x="17160240" y="956014"/>
            <a:ext cx="6309360" cy="2218556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4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sng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Lambda vs EC2</a:t>
            </a:r>
          </a:p>
          <a:p>
            <a:pPr marL="0" marR="0" indent="0" algn="ctr" defTabSz="457200" rtl="0" fontAlgn="auto" latinLnBrk="0" hangingPunct="0">
              <a:lnSpc>
                <a:spcPts val="4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21x slower</a:t>
            </a:r>
          </a:p>
          <a:p>
            <a:pPr marL="0" marR="0" indent="0" algn="ctr" defTabSz="457200" rtl="0" fontAlgn="auto" latinLnBrk="0" hangingPunct="0">
              <a:lnSpc>
                <a:spcPts val="4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dirty="0">
                <a:solidFill>
                  <a:srgbClr val="C00000"/>
                </a:solidFill>
              </a:rPr>
              <a:t>7.3x more $$</a:t>
            </a:r>
            <a:endParaRPr kumimoji="0" lang="en-US" sz="5400" b="0" i="0" u="none" strike="noStrike" cap="none" spc="0" normalizeH="0" baseline="0" dirty="0">
              <a:ln>
                <a:noFill/>
              </a:ln>
              <a:solidFill>
                <a:srgbClr val="53585F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75B7E44F-7D42-0E4C-9D18-BE2F0CFFF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9417" y="6719610"/>
            <a:ext cx="715406" cy="74007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D312D0A-7C10-504A-B54F-8CD59308FC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257" y="9399169"/>
            <a:ext cx="4064000" cy="30480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5BE0B3A-B223-F446-B732-2762EAB88A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220" r="9340" b="9895"/>
          <a:stretch/>
        </p:blipFill>
        <p:spPr>
          <a:xfrm>
            <a:off x="18548031" y="8548438"/>
            <a:ext cx="5005166" cy="405557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0E8DB1A-BFEA-B84D-8605-F097A3A9BFD7}"/>
              </a:ext>
            </a:extLst>
          </p:cNvPr>
          <p:cNvSpPr txBox="1"/>
          <p:nvPr/>
        </p:nvSpPr>
        <p:spPr>
          <a:xfrm>
            <a:off x="19795488" y="12116631"/>
            <a:ext cx="1849865" cy="11413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90 GB</a:t>
            </a: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ED5DB08-A1E8-DC4F-9F8F-63B31E157DD7}"/>
              </a:ext>
            </a:extLst>
          </p:cNvPr>
          <p:cNvCxnSpPr>
            <a:stCxn id="34" idx="2"/>
          </p:cNvCxnSpPr>
          <p:nvPr/>
        </p:nvCxnSpPr>
        <p:spPr>
          <a:xfrm>
            <a:off x="20384274" y="7638937"/>
            <a:ext cx="84465" cy="1422717"/>
          </a:xfrm>
          <a:prstGeom prst="straightConnector1">
            <a:avLst/>
          </a:prstGeom>
          <a:noFill/>
          <a:ln w="47625" cap="flat">
            <a:solidFill>
              <a:srgbClr val="000000"/>
            </a:solidFill>
            <a:prstDash val="solid"/>
            <a:miter lim="400000"/>
            <a:headEnd type="triangle" w="lg" len="lg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7" name="Picture 56">
            <a:extLst>
              <a:ext uri="{FF2B5EF4-FFF2-40B4-BE49-F238E27FC236}">
                <a16:creationId xmlns:a16="http://schemas.microsoft.com/office/drawing/2014/main" id="{AC650D0E-764E-8948-BECF-A33122B7F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5533" y="9777744"/>
            <a:ext cx="2079955" cy="111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864836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Box 74">
            <a:extLst>
              <a:ext uri="{FF2B5EF4-FFF2-40B4-BE49-F238E27FC236}">
                <a16:creationId xmlns:a16="http://schemas.microsoft.com/office/drawing/2014/main" id="{F91018FF-35FB-6D47-A663-B46E03D1D215}"/>
              </a:ext>
            </a:extLst>
          </p:cNvPr>
          <p:cNvSpPr txBox="1"/>
          <p:nvPr/>
        </p:nvSpPr>
        <p:spPr>
          <a:xfrm>
            <a:off x="17160240" y="927718"/>
            <a:ext cx="6309360" cy="2218556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4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sng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Lambda vs EC2</a:t>
            </a:r>
          </a:p>
          <a:p>
            <a:pPr marL="0" marR="0" indent="0" algn="ctr" defTabSz="457200" rtl="0" fontAlgn="auto" latinLnBrk="0" hangingPunct="0">
              <a:lnSpc>
                <a:spcPts val="4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127x slower</a:t>
            </a:r>
          </a:p>
          <a:p>
            <a:pPr marL="0" marR="0" indent="0" algn="ctr" defTabSz="457200" rtl="0" fontAlgn="auto" latinLnBrk="0" hangingPunct="0">
              <a:lnSpc>
                <a:spcPts val="4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dirty="0">
                <a:solidFill>
                  <a:srgbClr val="C00000"/>
                </a:solidFill>
              </a:rPr>
              <a:t>57x more $$</a:t>
            </a:r>
            <a:endParaRPr kumimoji="0" lang="en-US" sz="5400" b="0" i="0" u="none" strike="noStrike" cap="none" spc="0" normalizeH="0" baseline="0" dirty="0">
              <a:ln>
                <a:noFill/>
              </a:ln>
              <a:solidFill>
                <a:srgbClr val="53585F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7E5F33-48D1-CB45-8F75-10B95EF43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Scenario: Prediction Serving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0395288-EF86-074D-94BD-73590FB6F715}"/>
              </a:ext>
            </a:extLst>
          </p:cNvPr>
          <p:cNvCxnSpPr>
            <a:cxnSpLocks/>
          </p:cNvCxnSpPr>
          <p:nvPr/>
        </p:nvCxnSpPr>
        <p:spPr>
          <a:xfrm>
            <a:off x="11709170" y="3855022"/>
            <a:ext cx="0" cy="8979225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BEA4244-ADC4-634F-814F-D16B8FD2A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571" y="8094319"/>
            <a:ext cx="3251200" cy="3251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396C471-057B-9B4E-B0B8-91F2B63F3E96}"/>
              </a:ext>
            </a:extLst>
          </p:cNvPr>
          <p:cNvSpPr txBox="1"/>
          <p:nvPr/>
        </p:nvSpPr>
        <p:spPr>
          <a:xfrm>
            <a:off x="4731073" y="8104950"/>
            <a:ext cx="914400" cy="11413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dirty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SQS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BF6F752-ED41-BA4D-B88F-1858B44BECB1}"/>
              </a:ext>
            </a:extLst>
          </p:cNvPr>
          <p:cNvGrpSpPr/>
          <p:nvPr/>
        </p:nvGrpSpPr>
        <p:grpSpPr>
          <a:xfrm>
            <a:off x="6043699" y="3733163"/>
            <a:ext cx="3285893" cy="3406634"/>
            <a:chOff x="7924563" y="4990330"/>
            <a:chExt cx="3285893" cy="340663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D2DA448-7B37-6A49-9CDE-04B785C5EE4D}"/>
                </a:ext>
              </a:extLst>
            </p:cNvPr>
            <p:cNvGrpSpPr/>
            <p:nvPr/>
          </p:nvGrpSpPr>
          <p:grpSpPr>
            <a:xfrm>
              <a:off x="7926363" y="4990330"/>
              <a:ext cx="3284093" cy="3406634"/>
              <a:chOff x="6396536" y="6482238"/>
              <a:chExt cx="3284093" cy="3406634"/>
            </a:xfrm>
          </p:grpSpPr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id="{57088BD6-7F73-DC4D-A4AA-A674082198F6}"/>
                  </a:ext>
                </a:extLst>
              </p:cNvPr>
              <p:cNvSpPr/>
              <p:nvPr/>
            </p:nvSpPr>
            <p:spPr>
              <a:xfrm>
                <a:off x="6396536" y="6482238"/>
                <a:ext cx="3284093" cy="3406634"/>
              </a:xfrm>
              <a:prstGeom prst="roundRect">
                <a:avLst/>
              </a:prstGeom>
              <a:solidFill>
                <a:schemeClr val="bg1"/>
              </a:solidFill>
              <a:ln w="57150" cap="flat">
                <a:solidFill>
                  <a:schemeClr val="accent1"/>
                </a:solidFill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B22F04ED-5389-C34F-BDF7-3B6CBF2B92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29417" y="6719610"/>
                <a:ext cx="715406" cy="740076"/>
              </a:xfrm>
              <a:prstGeom prst="rect">
                <a:avLst/>
              </a:prstGeom>
            </p:spPr>
          </p:pic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DF7B95-E0F4-5F48-83EB-954FD8F45003}"/>
                </a:ext>
              </a:extLst>
            </p:cNvPr>
            <p:cNvSpPr txBox="1"/>
            <p:nvPr/>
          </p:nvSpPr>
          <p:spPr>
            <a:xfrm>
              <a:off x="7924563" y="6967415"/>
              <a:ext cx="3251200" cy="12567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0" hangingPunct="0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000" b="0" i="0" u="none" strike="noStrike" cap="none" spc="0" normalizeH="0" baseline="0" dirty="0">
                  <a:ln>
                    <a:noFill/>
                  </a:ln>
                  <a:solidFill>
                    <a:srgbClr val="53585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Simple</a:t>
              </a:r>
              <a:br>
                <a:rPr kumimoji="0" lang="en-US" sz="3000" b="0" i="0" u="none" strike="noStrike" cap="none" spc="0" normalizeH="0" baseline="0" dirty="0">
                  <a:ln>
                    <a:noFill/>
                  </a:ln>
                  <a:solidFill>
                    <a:srgbClr val="53585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</a:br>
              <a:r>
                <a:rPr kumimoji="0" lang="en-US" sz="3000" b="0" i="0" u="none" strike="noStrike" cap="none" spc="0" normalizeH="0" baseline="0" dirty="0">
                  <a:ln>
                    <a:noFill/>
                  </a:ln>
                  <a:solidFill>
                    <a:srgbClr val="53585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‘dirty word’ classifier</a:t>
              </a:r>
            </a:p>
          </p:txBody>
        </p:sp>
      </p:grpSp>
      <p:sp>
        <p:nvSpPr>
          <p:cNvPr id="17" name="Striped Right Arrow 16">
            <a:extLst>
              <a:ext uri="{FF2B5EF4-FFF2-40B4-BE49-F238E27FC236}">
                <a16:creationId xmlns:a16="http://schemas.microsoft.com/office/drawing/2014/main" id="{12A29F57-38E6-F445-9654-BE64C6D0745A}"/>
              </a:ext>
            </a:extLst>
          </p:cNvPr>
          <p:cNvSpPr/>
          <p:nvPr/>
        </p:nvSpPr>
        <p:spPr>
          <a:xfrm rot="18314635">
            <a:off x="944610" y="11007096"/>
            <a:ext cx="2279832" cy="1867810"/>
          </a:xfrm>
          <a:prstGeom prst="stripedRightArrow">
            <a:avLst/>
          </a:prstGeom>
          <a:blipFill rotWithShape="1">
            <a:blip r:embed="rId4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A2635CF-B6DE-7D4D-A5E1-D5337EB06C70}"/>
              </a:ext>
            </a:extLst>
          </p:cNvPr>
          <p:cNvSpPr txBox="1"/>
          <p:nvPr/>
        </p:nvSpPr>
        <p:spPr>
          <a:xfrm>
            <a:off x="4792257" y="10024978"/>
            <a:ext cx="6650013" cy="22185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457200" rtl="0" fontAlgn="auto" latinLnBrk="0" hangingPunct="0">
              <a:lnSpc>
                <a:spcPts val="4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/>
              <a:t>1000 batches, 10 docs ea.</a:t>
            </a:r>
          </a:p>
          <a:p>
            <a:pPr marL="0" marR="0" indent="0" algn="r" defTabSz="457200" rtl="0" fontAlgn="auto" latinLnBrk="0" hangingPunct="0">
              <a:lnSpc>
                <a:spcPts val="4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/>
              <a:t>447ms </a:t>
            </a:r>
            <a:r>
              <a:rPr lang="en-US" sz="4000" dirty="0" err="1"/>
              <a:t>avg</a:t>
            </a:r>
            <a:r>
              <a:rPr lang="en-US" sz="4000" dirty="0"/>
              <a:t> latency per batch</a:t>
            </a:r>
          </a:p>
          <a:p>
            <a:pPr marL="0" marR="0" indent="0" algn="r" defTabSz="457200" rtl="0" fontAlgn="auto" latinLnBrk="0" hangingPunct="0">
              <a:lnSpc>
                <a:spcPts val="4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/>
              <a:t>$1584 per </a:t>
            </a:r>
            <a:r>
              <a:rPr lang="en-US" sz="4000" dirty="0" err="1"/>
              <a:t>Mmsgs</a:t>
            </a:r>
            <a:r>
              <a:rPr lang="en-US" sz="4000" dirty="0"/>
              <a:t>/</a:t>
            </a:r>
            <a:r>
              <a:rPr lang="en-US" sz="4000" dirty="0" err="1"/>
              <a:t>hr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53585F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59A69CA-7BC9-D642-A06E-07EBACEFD743}"/>
              </a:ext>
            </a:extLst>
          </p:cNvPr>
          <p:cNvGrpSpPr/>
          <p:nvPr/>
        </p:nvGrpSpPr>
        <p:grpSpPr>
          <a:xfrm>
            <a:off x="20677456" y="3733163"/>
            <a:ext cx="3328560" cy="3406634"/>
            <a:chOff x="18309249" y="4808237"/>
            <a:chExt cx="3328560" cy="3406634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49AA893F-8E9F-4548-8A04-728F99AF1379}"/>
                </a:ext>
              </a:extLst>
            </p:cNvPr>
            <p:cNvGrpSpPr/>
            <p:nvPr/>
          </p:nvGrpSpPr>
          <p:grpSpPr>
            <a:xfrm>
              <a:off x="18351916" y="4808237"/>
              <a:ext cx="3285893" cy="3406634"/>
              <a:chOff x="7924563" y="4990330"/>
              <a:chExt cx="3285893" cy="3406634"/>
            </a:xfrm>
          </p:grpSpPr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id="{6BA16C39-E0BB-B24D-BA16-BF3CF144BD1B}"/>
                  </a:ext>
                </a:extLst>
              </p:cNvPr>
              <p:cNvSpPr/>
              <p:nvPr/>
            </p:nvSpPr>
            <p:spPr>
              <a:xfrm>
                <a:off x="7926363" y="4990330"/>
                <a:ext cx="3284093" cy="3406634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57150" cap="flat">
                <a:solidFill>
                  <a:schemeClr val="accent1"/>
                </a:solidFill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99CD0BB8-20B8-9240-BB9B-5D303543CA56}"/>
                  </a:ext>
                </a:extLst>
              </p:cNvPr>
              <p:cNvSpPr txBox="1"/>
              <p:nvPr/>
            </p:nvSpPr>
            <p:spPr>
              <a:xfrm>
                <a:off x="7924563" y="6967415"/>
                <a:ext cx="3251200" cy="125675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457200" rtl="0" fontAlgn="auto" latinLnBrk="0" hangingPunct="0">
                  <a:lnSpc>
                    <a:spcPts val="3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000" b="0" i="0" u="none" strike="noStrike" cap="none" spc="0" normalizeH="0" baseline="0" dirty="0">
                    <a:ln>
                      <a:noFill/>
                    </a:ln>
                    <a:solidFill>
                      <a:srgbClr val="53585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"/>
                  </a:rPr>
                  <a:t>Simple</a:t>
                </a:r>
                <a:br>
                  <a:rPr kumimoji="0" lang="en-US" sz="3000" b="0" i="0" u="none" strike="noStrike" cap="none" spc="0" normalizeH="0" baseline="0" dirty="0">
                    <a:ln>
                      <a:noFill/>
                    </a:ln>
                    <a:solidFill>
                      <a:srgbClr val="53585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"/>
                  </a:rPr>
                </a:br>
                <a:r>
                  <a:rPr kumimoji="0" lang="en-US" sz="3000" b="0" i="0" u="none" strike="noStrike" cap="none" spc="0" normalizeH="0" baseline="0" dirty="0">
                    <a:ln>
                      <a:noFill/>
                    </a:ln>
                    <a:solidFill>
                      <a:srgbClr val="53585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"/>
                  </a:rPr>
                  <a:t>‘dirty word’ classifier</a:t>
                </a:r>
              </a:p>
            </p:txBody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B2B098FA-1DBF-104C-B29B-9ADBC86354A6}"/>
                </a:ext>
              </a:extLst>
            </p:cNvPr>
            <p:cNvSpPr txBox="1"/>
            <p:nvPr/>
          </p:nvSpPr>
          <p:spPr>
            <a:xfrm>
              <a:off x="18309249" y="4837207"/>
              <a:ext cx="3233845" cy="10643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r" defTabSz="457200" rtl="0" fontAlgn="auto" latinLnBrk="0" hangingPunct="0">
                <a:lnSpc>
                  <a:spcPts val="3000"/>
                </a:lnSpc>
                <a:spcBef>
                  <a:spcPts val="1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000" b="0" i="0" u="none" strike="noStrike" cap="none" spc="0" normalizeH="0" baseline="0" dirty="0">
                  <a:ln>
                    <a:noFill/>
                  </a:ln>
                  <a:solidFill>
                    <a:srgbClr val="53585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AWS EC2 m4.large</a:t>
              </a: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6BC3E2E4-FC51-6841-AF64-DF90B0209BD2}"/>
              </a:ext>
            </a:extLst>
          </p:cNvPr>
          <p:cNvSpPr txBox="1"/>
          <p:nvPr/>
        </p:nvSpPr>
        <p:spPr>
          <a:xfrm>
            <a:off x="11913890" y="10024978"/>
            <a:ext cx="6650013" cy="22185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ts val="4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/>
              <a:t>1000 batches, 10 docs ea.</a:t>
            </a:r>
          </a:p>
          <a:p>
            <a:pPr marL="0" marR="0" indent="0" algn="l" defTabSz="457200" rtl="0" fontAlgn="auto" latinLnBrk="0" hangingPunct="0">
              <a:lnSpc>
                <a:spcPts val="4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/>
              <a:t>2.8ms </a:t>
            </a:r>
            <a:r>
              <a:rPr lang="en-US" sz="4000" dirty="0" err="1"/>
              <a:t>avg</a:t>
            </a:r>
            <a:r>
              <a:rPr lang="en-US" sz="4000" dirty="0"/>
              <a:t> latency per batch</a:t>
            </a:r>
          </a:p>
          <a:p>
            <a:pPr marL="0" marR="0" indent="0" algn="l" defTabSz="457200" rtl="0" fontAlgn="auto" latinLnBrk="0" hangingPunct="0">
              <a:lnSpc>
                <a:spcPts val="4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/>
              <a:t>$27.84 per </a:t>
            </a:r>
            <a:r>
              <a:rPr lang="en-US" sz="4000" dirty="0" err="1"/>
              <a:t>Mmsgs</a:t>
            </a:r>
            <a:r>
              <a:rPr lang="en-US" sz="4000" dirty="0"/>
              <a:t>/</a:t>
            </a:r>
            <a:r>
              <a:rPr lang="en-US" sz="4000" dirty="0" err="1"/>
              <a:t>hr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53585F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76" name="Striped Right Arrow 75">
            <a:extLst>
              <a:ext uri="{FF2B5EF4-FFF2-40B4-BE49-F238E27FC236}">
                <a16:creationId xmlns:a16="http://schemas.microsoft.com/office/drawing/2014/main" id="{75FB0EB7-7374-7E48-B8C7-4474B766ED1C}"/>
              </a:ext>
            </a:extLst>
          </p:cNvPr>
          <p:cNvSpPr/>
          <p:nvPr/>
        </p:nvSpPr>
        <p:spPr>
          <a:xfrm rot="18314635">
            <a:off x="3959451" y="6306387"/>
            <a:ext cx="2279832" cy="1867810"/>
          </a:xfrm>
          <a:prstGeom prst="stripedRightArrow">
            <a:avLst/>
          </a:prstGeom>
          <a:blipFill rotWithShape="1">
            <a:blip r:embed="rId4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63BA340C-C821-264E-BD48-569011D721F6}"/>
              </a:ext>
            </a:extLst>
          </p:cNvPr>
          <p:cNvGrpSpPr/>
          <p:nvPr/>
        </p:nvGrpSpPr>
        <p:grpSpPr>
          <a:xfrm rot="5703235">
            <a:off x="17818766" y="6993868"/>
            <a:ext cx="2764445" cy="1573540"/>
            <a:chOff x="20705155" y="5849191"/>
            <a:chExt cx="2764445" cy="1573540"/>
          </a:xfrm>
        </p:grpSpPr>
        <p:sp>
          <p:nvSpPr>
            <p:cNvPr id="77" name="Left Arrow 76">
              <a:extLst>
                <a:ext uri="{FF2B5EF4-FFF2-40B4-BE49-F238E27FC236}">
                  <a16:creationId xmlns:a16="http://schemas.microsoft.com/office/drawing/2014/main" id="{BE4B37FC-5404-5F4D-A510-531839E929CA}"/>
                </a:ext>
              </a:extLst>
            </p:cNvPr>
            <p:cNvSpPr/>
            <p:nvPr/>
          </p:nvSpPr>
          <p:spPr>
            <a:xfrm rot="2113652">
              <a:off x="20705155" y="5849191"/>
              <a:ext cx="2764445" cy="1526487"/>
            </a:xfrm>
            <a:prstGeom prst="leftArrow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8C6AF476-7B82-DB49-80FB-5E8DFE5EBD17}"/>
                </a:ext>
              </a:extLst>
            </p:cNvPr>
            <p:cNvSpPr txBox="1"/>
            <p:nvPr/>
          </p:nvSpPr>
          <p:spPr>
            <a:xfrm rot="12980355">
              <a:off x="21339160" y="6281393"/>
              <a:ext cx="1705600" cy="1141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0" hangingPunct="0">
                <a:lnSpc>
                  <a:spcPts val="6600"/>
                </a:lnSpc>
                <a:spcBef>
                  <a:spcPts val="1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0MQ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620399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C427C5EC-B03B-CE47-B799-0A87973CBAF0}"/>
              </a:ext>
            </a:extLst>
          </p:cNvPr>
          <p:cNvSpPr/>
          <p:nvPr/>
        </p:nvSpPr>
        <p:spPr>
          <a:xfrm>
            <a:off x="3341914" y="9615714"/>
            <a:ext cx="3051629" cy="2336800"/>
          </a:xfrm>
          <a:custGeom>
            <a:avLst/>
            <a:gdLst>
              <a:gd name="connsiteX0" fmla="*/ 322943 w 3051629"/>
              <a:gd name="connsiteY0" fmla="*/ 2336800 h 2336800"/>
              <a:gd name="connsiteX1" fmla="*/ 0 w 3051629"/>
              <a:gd name="connsiteY1" fmla="*/ 2336800 h 2336800"/>
              <a:gd name="connsiteX2" fmla="*/ 0 w 3051629"/>
              <a:gd name="connsiteY2" fmla="*/ 0 h 2336800"/>
              <a:gd name="connsiteX3" fmla="*/ 3051629 w 3051629"/>
              <a:gd name="connsiteY3" fmla="*/ 0 h 2336800"/>
              <a:gd name="connsiteX4" fmla="*/ 3051629 w 3051629"/>
              <a:gd name="connsiteY4" fmla="*/ 257629 h 2336800"/>
              <a:gd name="connsiteX5" fmla="*/ 3037115 w 3051629"/>
              <a:gd name="connsiteY5" fmla="*/ 257629 h 233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51629" h="2336800">
                <a:moveTo>
                  <a:pt x="322943" y="2336800"/>
                </a:moveTo>
                <a:lnTo>
                  <a:pt x="0" y="2336800"/>
                </a:lnTo>
                <a:lnTo>
                  <a:pt x="0" y="0"/>
                </a:lnTo>
                <a:lnTo>
                  <a:pt x="3051629" y="0"/>
                </a:lnTo>
                <a:lnTo>
                  <a:pt x="3051629" y="257629"/>
                </a:lnTo>
                <a:lnTo>
                  <a:pt x="3037115" y="257629"/>
                </a:lnTo>
              </a:path>
            </a:pathLst>
          </a:custGeom>
          <a:noFill/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B0716FC-5DC3-154C-8730-0CB83926666E}"/>
              </a:ext>
            </a:extLst>
          </p:cNvPr>
          <p:cNvGrpSpPr/>
          <p:nvPr/>
        </p:nvGrpSpPr>
        <p:grpSpPr>
          <a:xfrm>
            <a:off x="5274722" y="5165074"/>
            <a:ext cx="5256611" cy="6385504"/>
            <a:chOff x="8078388" y="3230210"/>
            <a:chExt cx="5256611" cy="6385504"/>
          </a:xfrm>
        </p:grpSpPr>
        <p:pic>
          <p:nvPicPr>
            <p:cNvPr id="12" name="Picture 11" descr="A picture containing floor, indoor, wall, ceiling&#13;&#10;&#13;&#10;Description automatically generated">
              <a:extLst>
                <a:ext uri="{FF2B5EF4-FFF2-40B4-BE49-F238E27FC236}">
                  <a16:creationId xmlns:a16="http://schemas.microsoft.com/office/drawing/2014/main" id="{D294E66B-C1E6-7342-AA69-EA3C12C1A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18" b="89922" l="2584" r="95694">
                          <a14:foregroundMark x1="22967" y1="53866" x2="14067" y2="59340"/>
                          <a14:foregroundMark x1="14067" y1="59340" x2="13876" y2="59600"/>
                          <a14:foregroundMark x1="5263" y1="62554" x2="21531" y2="68202"/>
                          <a14:foregroundMark x1="21531" y1="68202" x2="21722" y2="68375"/>
                          <a14:foregroundMark x1="91962" y1="73241" x2="91962" y2="69852"/>
                          <a14:foregroundMark x1="95407" y1="61599" x2="95502" y2="65508"/>
                          <a14:foregroundMark x1="95407" y1="67159" x2="95694" y2="79757"/>
                          <a14:foregroundMark x1="35694" y1="11468" x2="36651" y2="63423"/>
                          <a14:foregroundMark x1="48038" y1="60122" x2="56555" y2="62294"/>
                          <a14:foregroundMark x1="46794" y1="76108" x2="48230" y2="76195"/>
                          <a14:foregroundMark x1="58086" y1="75152" x2="56938" y2="75673"/>
                          <a14:foregroundMark x1="49665" y1="76368" x2="51196" y2="76455"/>
                          <a14:foregroundMark x1="53110" y1="76368" x2="55120" y2="76195"/>
                          <a14:foregroundMark x1="56555" y1="14596" x2="59139" y2="20330"/>
                          <a14:foregroundMark x1="59139" y1="20330" x2="57895" y2="25282"/>
                          <a14:foregroundMark x1="57895" y1="25282" x2="56364" y2="26499"/>
                          <a14:foregroundMark x1="62201" y1="12685" x2="68517" y2="13032"/>
                          <a14:foregroundMark x1="68517" y1="13032" x2="72727" y2="12772"/>
                          <a14:foregroundMark x1="72727" y1="12511" x2="73110" y2="56038"/>
                          <a14:foregroundMark x1="73684" y1="43180" x2="73301" y2="17550"/>
                          <a14:foregroundMark x1="73301" y1="17550" x2="74545" y2="34057"/>
                          <a14:foregroundMark x1="73684" y1="13206" x2="74833" y2="12685"/>
                          <a14:foregroundMark x1="37895" y1="12772" x2="42967" y2="12945"/>
                          <a14:foregroundMark x1="42967" y1="12945" x2="42871" y2="12945"/>
                          <a14:foregroundMark x1="45359" y1="11990" x2="55120" y2="12685"/>
                          <a14:foregroundMark x1="26699" y1="14162" x2="27847" y2="60469"/>
                          <a14:foregroundMark x1="2775" y1="76629" x2="2775" y2="77237"/>
                          <a14:foregroundMark x1="2775" y1="77758" x2="2584" y2="78627"/>
                          <a14:foregroundMark x1="29187" y1="12163" x2="33589" y2="11990"/>
                          <a14:foregroundMark x1="26124" y1="12250" x2="27081" y2="12250"/>
                          <a14:foregroundMark x1="28517" y1="14075" x2="28325" y2="36229"/>
                          <a14:foregroundMark x1="28325" y1="36229" x2="29761" y2="41964"/>
                          <a14:foregroundMark x1="17990" y1="53606" x2="19234" y2="53606"/>
                          <a14:foregroundMark x1="56077" y1="12685" x2="59809" y2="13032"/>
                          <a14:foregroundMark x1="44019" y1="11381" x2="48325" y2="11468"/>
                          <a14:foregroundMark x1="25551" y1="16855" x2="26220" y2="23110"/>
                          <a14:foregroundMark x1="25263" y1="14162" x2="25309" y2="14596"/>
                          <a14:foregroundMark x1="25175" y1="24335" x2="25646" y2="31364"/>
                          <a14:foregroundMark x1="25646" y1="31364" x2="25933" y2="31190"/>
                          <a14:foregroundMark x1="7656" y1="56994" x2="11483" y2="55691"/>
                          <a14:backgroundMark x1="7273" y1="34057" x2="16077" y2="38401"/>
                          <a14:backgroundMark x1="22967" y1="48740" x2="17990" y2="50304"/>
                          <a14:backgroundMark x1="17990" y1="50304" x2="17129" y2="51173"/>
                          <a14:backgroundMark x1="5742" y1="26586" x2="15311" y2="26759"/>
                          <a14:backgroundMark x1="5933" y1="29626" x2="11866" y2="29800"/>
                          <a14:backgroundMark x1="11866" y1="29800" x2="16938" y2="29540"/>
                          <a14:backgroundMark x1="16938" y1="29540" x2="16938" y2="29540"/>
                          <a14:backgroundMark x1="383" y1="58732" x2="2775" y2="58732"/>
                          <a14:backgroundMark x1="766" y1="60904" x2="861" y2="67507"/>
                          <a14:backgroundMark x1="18660" y1="24848" x2="23732" y2="25543"/>
                          <a14:backgroundMark x1="23732" y1="25543" x2="23828" y2="25456"/>
                          <a14:backgroundMark x1="20861" y1="23545" x2="24306" y2="23023"/>
                          <a14:backgroundMark x1="24306" y1="21460" x2="24306" y2="23892"/>
                          <a14:backgroundMark x1="24593" y1="14596" x2="24593" y2="16855"/>
                          <a14:backgroundMark x1="24306" y1="24327" x2="24593" y2="24674"/>
                          <a14:backgroundMark x1="3062" y1="55604" x2="10239" y2="551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8388" y="3880624"/>
              <a:ext cx="5208681" cy="573509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52BFD3E-E0AC-D44D-8694-4BEE9640C731}"/>
                </a:ext>
              </a:extLst>
            </p:cNvPr>
            <p:cNvSpPr txBox="1"/>
            <p:nvPr/>
          </p:nvSpPr>
          <p:spPr>
            <a:xfrm>
              <a:off x="9487263" y="8053614"/>
              <a:ext cx="3847736" cy="1141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0" hangingPunct="0">
                <a:lnSpc>
                  <a:spcPts val="6600"/>
                </a:lnSpc>
                <a:spcBef>
                  <a:spcPts val="1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0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Cray-1, 1976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23A2BF1-B262-0C43-87F7-779D84AD19B1}"/>
                </a:ext>
              </a:extLst>
            </p:cNvPr>
            <p:cNvSpPr txBox="1"/>
            <p:nvPr/>
          </p:nvSpPr>
          <p:spPr>
            <a:xfrm>
              <a:off x="8758860" y="3230210"/>
              <a:ext cx="3847736" cy="1141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0" hangingPunct="0">
                <a:lnSpc>
                  <a:spcPts val="6600"/>
                </a:lnSpc>
                <a:spcBef>
                  <a:spcPts val="1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0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Supercomputers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029863F-788D-0A46-952E-008357D04029}"/>
              </a:ext>
            </a:extLst>
          </p:cNvPr>
          <p:cNvGrpSpPr/>
          <p:nvPr/>
        </p:nvGrpSpPr>
        <p:grpSpPr>
          <a:xfrm>
            <a:off x="17667013" y="2025885"/>
            <a:ext cx="4580352" cy="6422676"/>
            <a:chOff x="17014608" y="8215662"/>
            <a:chExt cx="3847736" cy="539538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44D1383-8277-6A45-8747-FB44BC04D2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17057"/>
            <a:stretch/>
          </p:blipFill>
          <p:spPr>
            <a:xfrm>
              <a:off x="17373600" y="9194952"/>
              <a:ext cx="3129752" cy="377337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6C14F1F-04B5-0548-9C87-2DB7B9E8EBAC}"/>
                </a:ext>
              </a:extLst>
            </p:cNvPr>
            <p:cNvSpPr txBox="1"/>
            <p:nvPr/>
          </p:nvSpPr>
          <p:spPr>
            <a:xfrm>
              <a:off x="17014608" y="12652261"/>
              <a:ext cx="3847736" cy="9587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0" hangingPunct="0">
                <a:lnSpc>
                  <a:spcPts val="6600"/>
                </a:lnSpc>
                <a:spcBef>
                  <a:spcPts val="1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0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iPhone, 2007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85F05CF-F329-8F49-A3CE-017840006AB5}"/>
                </a:ext>
              </a:extLst>
            </p:cNvPr>
            <p:cNvSpPr txBox="1"/>
            <p:nvPr/>
          </p:nvSpPr>
          <p:spPr>
            <a:xfrm>
              <a:off x="17014608" y="8215662"/>
              <a:ext cx="3847736" cy="9587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0" hangingPunct="0">
                <a:lnSpc>
                  <a:spcPts val="6600"/>
                </a:lnSpc>
                <a:spcBef>
                  <a:spcPts val="1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0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Smart Phones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FE0D75A-219D-C244-8538-0153D27C7531}"/>
              </a:ext>
            </a:extLst>
          </p:cNvPr>
          <p:cNvGrpSpPr/>
          <p:nvPr/>
        </p:nvGrpSpPr>
        <p:grpSpPr>
          <a:xfrm>
            <a:off x="10483402" y="3725344"/>
            <a:ext cx="6677246" cy="5450836"/>
            <a:chOff x="10738884" y="4293508"/>
            <a:chExt cx="6677246" cy="545083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13879F6-0613-C544-96E8-DE78281DC008}"/>
                </a:ext>
              </a:extLst>
            </p:cNvPr>
            <p:cNvSpPr txBox="1"/>
            <p:nvPr/>
          </p:nvSpPr>
          <p:spPr>
            <a:xfrm>
              <a:off x="12313369" y="8603006"/>
              <a:ext cx="3528277" cy="1141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0" hangingPunct="0">
                <a:lnSpc>
                  <a:spcPts val="6600"/>
                </a:lnSpc>
                <a:spcBef>
                  <a:spcPts val="1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0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Macintosh, 1984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7C082F9-FA52-C440-89E8-BFF38A390F85}"/>
                </a:ext>
              </a:extLst>
            </p:cNvPr>
            <p:cNvSpPr txBox="1"/>
            <p:nvPr/>
          </p:nvSpPr>
          <p:spPr>
            <a:xfrm>
              <a:off x="13173681" y="4293508"/>
              <a:ext cx="3725662" cy="1141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0" hangingPunct="0">
                <a:lnSpc>
                  <a:spcPts val="6600"/>
                </a:lnSpc>
                <a:spcBef>
                  <a:spcPts val="1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0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Personal Computers</a:t>
              </a: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D202477-9610-7B46-9992-713BD34B181D}"/>
                </a:ext>
              </a:extLst>
            </p:cNvPr>
            <p:cNvSpPr/>
            <p:nvPr/>
          </p:nvSpPr>
          <p:spPr>
            <a:xfrm>
              <a:off x="10738884" y="5273749"/>
              <a:ext cx="6677246" cy="3870251"/>
            </a:xfrm>
            <a:custGeom>
              <a:avLst/>
              <a:gdLst>
                <a:gd name="connsiteX0" fmla="*/ 2849525 w 6677246"/>
                <a:gd name="connsiteY0" fmla="*/ 21265 h 3870251"/>
                <a:gd name="connsiteX1" fmla="*/ 2764465 w 6677246"/>
                <a:gd name="connsiteY1" fmla="*/ 2317898 h 3870251"/>
                <a:gd name="connsiteX2" fmla="*/ 0 w 6677246"/>
                <a:gd name="connsiteY2" fmla="*/ 2828260 h 3870251"/>
                <a:gd name="connsiteX3" fmla="*/ 21265 w 6677246"/>
                <a:gd name="connsiteY3" fmla="*/ 3870251 h 3870251"/>
                <a:gd name="connsiteX4" fmla="*/ 6677246 w 6677246"/>
                <a:gd name="connsiteY4" fmla="*/ 3870251 h 3870251"/>
                <a:gd name="connsiteX5" fmla="*/ 6677246 w 6677246"/>
                <a:gd name="connsiteY5" fmla="*/ 0 h 3870251"/>
                <a:gd name="connsiteX6" fmla="*/ 2849525 w 6677246"/>
                <a:gd name="connsiteY6" fmla="*/ 21265 h 3870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77246" h="3870251">
                  <a:moveTo>
                    <a:pt x="2849525" y="21265"/>
                  </a:moveTo>
                  <a:lnTo>
                    <a:pt x="2764465" y="2317898"/>
                  </a:lnTo>
                  <a:lnTo>
                    <a:pt x="0" y="2828260"/>
                  </a:lnTo>
                  <a:lnTo>
                    <a:pt x="21265" y="3870251"/>
                  </a:lnTo>
                  <a:lnTo>
                    <a:pt x="6677246" y="3870251"/>
                  </a:lnTo>
                  <a:lnTo>
                    <a:pt x="6677246" y="0"/>
                  </a:lnTo>
                  <a:lnTo>
                    <a:pt x="2849525" y="21265"/>
                  </a:lnTo>
                  <a:close/>
                </a:path>
              </a:pathLst>
            </a:cu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0D7927-3A7D-D048-9B30-75FAAC343D4B}"/>
              </a:ext>
            </a:extLst>
          </p:cNvPr>
          <p:cNvGrpSpPr/>
          <p:nvPr/>
        </p:nvGrpSpPr>
        <p:grpSpPr>
          <a:xfrm>
            <a:off x="682167" y="6085840"/>
            <a:ext cx="4487419" cy="7259467"/>
            <a:chOff x="682167" y="6085840"/>
            <a:chExt cx="4487419" cy="725946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DB94E7C-360A-724D-AB68-B6562A52924B}"/>
                </a:ext>
              </a:extLst>
            </p:cNvPr>
            <p:cNvGrpSpPr/>
            <p:nvPr/>
          </p:nvGrpSpPr>
          <p:grpSpPr>
            <a:xfrm>
              <a:off x="682167" y="6085840"/>
              <a:ext cx="4487419" cy="7259467"/>
              <a:chOff x="1193570" y="6077475"/>
              <a:chExt cx="3976016" cy="6432151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C4F8C689-D83C-6942-98F3-797ED8982E09}"/>
                  </a:ext>
                </a:extLst>
              </p:cNvPr>
              <p:cNvGrpSpPr/>
              <p:nvPr/>
            </p:nvGrpSpPr>
            <p:grpSpPr>
              <a:xfrm>
                <a:off x="1378860" y="7154378"/>
                <a:ext cx="3438468" cy="4586490"/>
                <a:chOff x="1378859" y="4231916"/>
                <a:chExt cx="5629422" cy="7508952"/>
              </a:xfrm>
            </p:grpSpPr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937C852E-7628-AE4F-8D6C-CDF2E44FE4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635" b="99805" l="9961" r="89974">
                              <a14:foregroundMark x1="25717" y1="3936" x2="82487" y2="8008"/>
                              <a14:foregroundMark x1="25391" y1="94434" x2="74089" y2="95410"/>
                              <a14:foregroundMark x1="74089" y1="95410" x2="81250" y2="95361"/>
                              <a14:foregroundMark x1="32943" y1="99512" x2="41602" y2="99756"/>
                              <a14:foregroundMark x1="41602" y1="99756" x2="60286" y2="97998"/>
                              <a14:foregroundMark x1="60286" y1="97998" x2="77734" y2="99805"/>
                              <a14:foregroundMark x1="77734" y1="99805" x2="79297" y2="99512"/>
                              <a14:foregroundMark x1="22712" y1="15710" x2="23828" y2="98926"/>
                              <a14:foregroundMark x1="22656" y1="11572" x2="22672" y2="12758"/>
                              <a14:foregroundMark x1="25977" y1="635" x2="34505" y2="830"/>
                              <a14:foregroundMark x1="54753" y1="2393" x2="73112" y2="4443"/>
                              <a14:foregroundMark x1="37956" y1="830" x2="44661" y2="1465"/>
                              <a14:backgroundMark x1="19531" y1="18799" x2="19401" y2="19971"/>
                              <a14:backgroundMark x1="23633" y1="2588" x2="21029" y2="13037"/>
                              <a14:backgroundMark x1="40365" y1="391" x2="44271" y2="488"/>
                              <a14:backgroundMark x1="22982" y1="12793" x2="22396" y2="15674"/>
                              <a14:backgroundMark x1="22526" y1="12207" x2="22526" y2="12842"/>
                              <a14:backgroundMark x1="24609" y1="2148" x2="24544" y2="3223"/>
                              <a14:backgroundMark x1="24740" y1="1611" x2="24609" y2="2051"/>
                              <a14:backgroundMark x1="24349" y1="3906" x2="24284" y2="4248"/>
                              <a14:backgroundMark x1="24609" y1="3857" x2="24609" y2="4248"/>
                              <a14:backgroundMark x1="22461" y1="11816" x2="22591" y2="11426"/>
                              <a14:backgroundMark x1="37305" y1="195" x2="34635" y2="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78859" y="4231916"/>
                  <a:ext cx="5629422" cy="7508952"/>
                </a:xfrm>
                <a:prstGeom prst="rect">
                  <a:avLst/>
                </a:prstGeom>
              </p:spPr>
            </p:pic>
            <p:sp>
              <p:nvSpPr>
                <p:cNvPr id="6" name="Freeform 5">
                  <a:extLst>
                    <a:ext uri="{FF2B5EF4-FFF2-40B4-BE49-F238E27FC236}">
                      <a16:creationId xmlns:a16="http://schemas.microsoft.com/office/drawing/2014/main" id="{724A3ADF-EF86-604C-BCB7-01867AC2DEA5}"/>
                    </a:ext>
                  </a:extLst>
                </p:cNvPr>
                <p:cNvSpPr/>
                <p:nvPr/>
              </p:nvSpPr>
              <p:spPr>
                <a:xfrm>
                  <a:off x="2475600" y="7554320"/>
                  <a:ext cx="347134" cy="863163"/>
                </a:xfrm>
                <a:custGeom>
                  <a:avLst/>
                  <a:gdLst>
                    <a:gd name="connsiteX0" fmla="*/ 347133 w 347133"/>
                    <a:gd name="connsiteY0" fmla="*/ 7509934 h 7509934"/>
                    <a:gd name="connsiteX1" fmla="*/ 25400 w 347133"/>
                    <a:gd name="connsiteY1" fmla="*/ 7509934 h 7509934"/>
                    <a:gd name="connsiteX2" fmla="*/ 0 w 347133"/>
                    <a:gd name="connsiteY2" fmla="*/ 1303867 h 7509934"/>
                    <a:gd name="connsiteX3" fmla="*/ 321733 w 347133"/>
                    <a:gd name="connsiteY3" fmla="*/ 0 h 7509934"/>
                    <a:gd name="connsiteX4" fmla="*/ 347133 w 347133"/>
                    <a:gd name="connsiteY4" fmla="*/ 7509934 h 75099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7133" h="7509934">
                      <a:moveTo>
                        <a:pt x="347133" y="7509934"/>
                      </a:moveTo>
                      <a:lnTo>
                        <a:pt x="25400" y="7509934"/>
                      </a:lnTo>
                      <a:lnTo>
                        <a:pt x="0" y="1303867"/>
                      </a:lnTo>
                      <a:lnTo>
                        <a:pt x="321733" y="0"/>
                      </a:lnTo>
                      <a:cubicBezTo>
                        <a:pt x="330200" y="2503311"/>
                        <a:pt x="338666" y="5006623"/>
                        <a:pt x="347133" y="7509934"/>
                      </a:cubicBezTo>
                      <a:close/>
                    </a:path>
                  </a:pathLst>
                </a:custGeom>
                <a:solidFill>
                  <a:srgbClr val="705D4C"/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0" i="0" u="none" strike="noStrike" cap="none" spc="0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53354C6-4317-3546-89B3-02FABE4CC098}"/>
                  </a:ext>
                </a:extLst>
              </p:cNvPr>
              <p:cNvSpPr txBox="1"/>
              <p:nvPr/>
            </p:nvSpPr>
            <p:spPr>
              <a:xfrm>
                <a:off x="1193570" y="11498359"/>
                <a:ext cx="3847736" cy="10112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457200" rtl="0" fontAlgn="auto" latinLnBrk="0" hangingPunct="0">
                  <a:lnSpc>
                    <a:spcPts val="6600"/>
                  </a:lnSpc>
                  <a:spcBef>
                    <a:spcPts val="1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0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"/>
                  </a:rPr>
                  <a:t>PDP-11, 1970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4FCEDC1-EA32-D14F-A38A-C7C7BCFB7F21}"/>
                  </a:ext>
                </a:extLst>
              </p:cNvPr>
              <p:cNvSpPr txBox="1"/>
              <p:nvPr/>
            </p:nvSpPr>
            <p:spPr>
              <a:xfrm>
                <a:off x="1321850" y="6077475"/>
                <a:ext cx="3847736" cy="10112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457200" rtl="0" fontAlgn="auto" latinLnBrk="0" hangingPunct="0">
                  <a:lnSpc>
                    <a:spcPts val="6600"/>
                  </a:lnSpc>
                  <a:spcBef>
                    <a:spcPts val="1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0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"/>
                  </a:rPr>
                  <a:t>Minicomputers</a:t>
                </a:r>
              </a:p>
            </p:txBody>
          </p:sp>
        </p:grp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419045C0-F163-D94C-82C5-3365E4B48DFE}"/>
                </a:ext>
              </a:extLst>
            </p:cNvPr>
            <p:cNvSpPr/>
            <p:nvPr/>
          </p:nvSpPr>
          <p:spPr>
            <a:xfrm>
              <a:off x="1647345" y="7300579"/>
              <a:ext cx="239302" cy="5177091"/>
            </a:xfrm>
            <a:custGeom>
              <a:avLst/>
              <a:gdLst>
                <a:gd name="connsiteX0" fmla="*/ 347133 w 347133"/>
                <a:gd name="connsiteY0" fmla="*/ 7509934 h 7509934"/>
                <a:gd name="connsiteX1" fmla="*/ 25400 w 347133"/>
                <a:gd name="connsiteY1" fmla="*/ 7509934 h 7509934"/>
                <a:gd name="connsiteX2" fmla="*/ 0 w 347133"/>
                <a:gd name="connsiteY2" fmla="*/ 1303867 h 7509934"/>
                <a:gd name="connsiteX3" fmla="*/ 321733 w 347133"/>
                <a:gd name="connsiteY3" fmla="*/ 0 h 7509934"/>
                <a:gd name="connsiteX4" fmla="*/ 347133 w 347133"/>
                <a:gd name="connsiteY4" fmla="*/ 7509934 h 7509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133" h="7509934">
                  <a:moveTo>
                    <a:pt x="347133" y="7509934"/>
                  </a:moveTo>
                  <a:lnTo>
                    <a:pt x="25400" y="7509934"/>
                  </a:lnTo>
                  <a:lnTo>
                    <a:pt x="0" y="1303867"/>
                  </a:lnTo>
                  <a:lnTo>
                    <a:pt x="321733" y="0"/>
                  </a:lnTo>
                  <a:cubicBezTo>
                    <a:pt x="330200" y="2503311"/>
                    <a:pt x="338666" y="5006623"/>
                    <a:pt x="347133" y="7509934"/>
                  </a:cubicBezTo>
                  <a:close/>
                </a:path>
              </a:pathLst>
            </a:custGeom>
            <a:solidFill>
              <a:srgbClr val="705D4C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sp>
        <p:nvSpPr>
          <p:cNvPr id="30" name="Title 3">
            <a:extLst>
              <a:ext uri="{FF2B5EF4-FFF2-40B4-BE49-F238E27FC236}">
                <a16:creationId xmlns:a16="http://schemas.microsoft.com/office/drawing/2014/main" id="{0FC0533F-948B-C94B-A722-5D42964297EA}"/>
              </a:ext>
            </a:extLst>
          </p:cNvPr>
          <p:cNvSpPr txBox="1">
            <a:spLocks/>
          </p:cNvSpPr>
          <p:nvPr/>
        </p:nvSpPr>
        <p:spPr>
          <a:xfrm>
            <a:off x="869177" y="383869"/>
            <a:ext cx="20139911" cy="1836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228600" algn="r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0" baseline="0">
                <a:ln>
                  <a:noFill/>
                </a:ln>
                <a:solidFill>
                  <a:srgbClr val="00265B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457200" algn="r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0" baseline="0">
                <a:ln>
                  <a:noFill/>
                </a:ln>
                <a:solidFill>
                  <a:srgbClr val="00265B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685800" algn="r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0" baseline="0">
                <a:ln>
                  <a:noFill/>
                </a:ln>
                <a:solidFill>
                  <a:srgbClr val="00265B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914400" algn="r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0" baseline="0">
                <a:ln>
                  <a:noFill/>
                </a:ln>
                <a:solidFill>
                  <a:srgbClr val="00265B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1143000" algn="r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0" baseline="0">
                <a:ln>
                  <a:noFill/>
                </a:ln>
                <a:solidFill>
                  <a:srgbClr val="00265B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71600" algn="r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0" baseline="0">
                <a:ln>
                  <a:noFill/>
                </a:ln>
                <a:solidFill>
                  <a:srgbClr val="00265B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600200" algn="r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0" baseline="0">
                <a:ln>
                  <a:noFill/>
                </a:ln>
                <a:solidFill>
                  <a:srgbClr val="00265B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828800" algn="r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0" baseline="0">
                <a:ln>
                  <a:noFill/>
                </a:ln>
                <a:solidFill>
                  <a:srgbClr val="00265B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r>
              <a:rPr lang="en-US">
                <a:solidFill>
                  <a:srgbClr val="FFC000"/>
                </a:solidFill>
              </a:rPr>
              <a:t>Sea Changes in Computing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659695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3C702-AE33-C443-A178-4F9971C9A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27295-54EF-364E-89E5-13DEC593F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570" y="3248751"/>
            <a:ext cx="22032190" cy="9526726"/>
          </a:xfrm>
        </p:spPr>
        <p:txBody>
          <a:bodyPr>
            <a:normAutofit/>
          </a:bodyPr>
          <a:lstStyle/>
          <a:p>
            <a:pPr marL="914400" indent="-914400">
              <a:buSzPct val="100000"/>
              <a:buFont typeface="+mj-lt"/>
              <a:buAutoNum type="arabicPeriod" startAt="2"/>
            </a:pPr>
            <a:r>
              <a:rPr lang="en-US" dirty="0" err="1"/>
              <a:t>FaaS</a:t>
            </a:r>
            <a:r>
              <a:rPr lang="en-US" dirty="0"/>
              <a:t> stymies distributed computing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8886FB-A595-1B41-A929-89F540072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3405" y="4632959"/>
            <a:ext cx="8731529" cy="75778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20FB15-FE36-5F4E-847F-630B0CFF7333}"/>
              </a:ext>
            </a:extLst>
          </p:cNvPr>
          <p:cNvSpPr txBox="1"/>
          <p:nvPr/>
        </p:nvSpPr>
        <p:spPr>
          <a:xfrm>
            <a:off x="3017520" y="11640171"/>
            <a:ext cx="15941040" cy="11413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dirty="0" err="1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Lamport</a:t>
            </a:r>
            <a:r>
              <a:rPr kumimoji="0" lang="en-US" sz="3000" b="0" i="0" u="none" strike="noStrike" cap="none" spc="0" normalizeH="0" baseline="0" dirty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, </a:t>
            </a:r>
            <a:r>
              <a:rPr kumimoji="0" lang="en-US" sz="3000" b="0" i="1" u="none" strike="noStrike" cap="none" spc="0" normalizeH="0" baseline="0" dirty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Time, Clocks, and the Ordering of Events in a Distributed System. </a:t>
            </a:r>
            <a:r>
              <a:rPr kumimoji="0" lang="en-US" sz="3000" b="0" i="0" u="none" strike="noStrike" cap="none" spc="0" normalizeH="0" baseline="0" dirty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1978</a:t>
            </a:r>
          </a:p>
        </p:txBody>
      </p:sp>
    </p:spTree>
    <p:extLst>
      <p:ext uri="{BB962C8B-B14F-4D97-AF65-F5344CB8AC3E}">
        <p14:creationId xmlns:p14="http://schemas.microsoft.com/office/powerpoint/2010/main" val="831133562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3C702-AE33-C443-A178-4F9971C9A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27295-54EF-364E-89E5-13DEC593F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570" y="3248751"/>
            <a:ext cx="22032190" cy="9526726"/>
          </a:xfrm>
        </p:spPr>
        <p:txBody>
          <a:bodyPr>
            <a:normAutofit/>
          </a:bodyPr>
          <a:lstStyle/>
          <a:p>
            <a:pPr marL="914400" indent="-914400">
              <a:buSzPct val="100000"/>
              <a:buFont typeface="+mj-lt"/>
              <a:buAutoNum type="arabicPeriod" startAt="2"/>
            </a:pPr>
            <a:r>
              <a:rPr lang="en-US" dirty="0" err="1"/>
              <a:t>FaaS</a:t>
            </a:r>
            <a:r>
              <a:rPr lang="en-US" dirty="0"/>
              <a:t> stymies distributed computing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8886FB-A595-1B41-A929-89F5400725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84" b="96866" l="2073" r="96244">
                        <a14:foregroundMark x1="10492" y1="6866" x2="16192" y2="18806"/>
                        <a14:foregroundMark x1="16192" y1="18806" x2="28109" y2="27015"/>
                        <a14:foregroundMark x1="28109" y1="27015" x2="48834" y2="31343"/>
                        <a14:foregroundMark x1="57061" y1="30519" x2="57772" y2="30448"/>
                        <a14:foregroundMark x1="48834" y1="31343" x2="55430" y2="30682"/>
                        <a14:foregroundMark x1="53882" y1="28553" x2="41839" y2="22687"/>
                        <a14:foregroundMark x1="57772" y1="30448" x2="56590" y2="29872"/>
                        <a14:foregroundMark x1="41839" y1="22687" x2="24870" y2="23582"/>
                        <a14:foregroundMark x1="24870" y1="23582" x2="18005" y2="31791"/>
                        <a14:foregroundMark x1="18005" y1="31791" x2="18005" y2="45224"/>
                        <a14:foregroundMark x1="18005" y1="45224" x2="30959" y2="59552"/>
                        <a14:foregroundMark x1="30959" y1="59552" x2="64378" y2="55373"/>
                        <a14:foregroundMark x1="77583" y1="43355" x2="79793" y2="41343"/>
                        <a14:foregroundMark x1="64378" y1="55373" x2="69408" y2="50795"/>
                        <a14:foregroundMark x1="76371" y1="34831" x2="71244" y2="25075"/>
                        <a14:foregroundMark x1="79793" y1="41343" x2="79602" y2="40980"/>
                        <a14:foregroundMark x1="71244" y1="25075" x2="53109" y2="14328"/>
                        <a14:foregroundMark x1="53109" y1="14328" x2="38731" y2="22836"/>
                        <a14:foregroundMark x1="37270" y1="36061" x2="36917" y2="39254"/>
                        <a14:foregroundMark x1="38731" y1="22836" x2="37768" y2="31550"/>
                        <a14:foregroundMark x1="36917" y1="39254" x2="45466" y2="48060"/>
                        <a14:foregroundMark x1="51625" y1="48647" x2="62694" y2="49701"/>
                        <a14:foregroundMark x1="45466" y1="48060" x2="49301" y2="48425"/>
                        <a14:foregroundMark x1="67367" y1="44692" x2="68264" y2="43731"/>
                        <a14:foregroundMark x1="62694" y1="49701" x2="66385" y2="45745"/>
                        <a14:foregroundMark x1="60543" y1="37713" x2="55052" y2="33433"/>
                        <a14:foregroundMark x1="68264" y1="43731" x2="66416" y2="42291"/>
                        <a14:foregroundMark x1="55052" y1="33433" x2="45692" y2="32580"/>
                        <a14:foregroundMark x1="24261" y1="33744" x2="18264" y2="39552"/>
                        <a14:foregroundMark x1="18264" y1="39552" x2="15803" y2="51045"/>
                        <a14:foregroundMark x1="15803" y1="51045" x2="18912" y2="57910"/>
                        <a14:foregroundMark x1="18912" y1="57910" x2="41192" y2="61343"/>
                        <a14:foregroundMark x1="41192" y1="61343" x2="31477" y2="55821"/>
                        <a14:foregroundMark x1="31477" y1="55821" x2="22798" y2="66269"/>
                        <a14:foregroundMark x1="22798" y1="66269" x2="23964" y2="75821"/>
                        <a14:foregroundMark x1="23964" y1="75821" x2="34824" y2="82818"/>
                        <a14:foregroundMark x1="44818" y1="83749" x2="51813" y2="83881"/>
                        <a14:foregroundMark x1="51813" y1="83881" x2="55874" y2="79681"/>
                        <a14:foregroundMark x1="56083" y1="78557" x2="48705" y2="77612"/>
                        <a14:foregroundMark x1="46570" y1="82713" x2="45207" y2="85970"/>
                        <a14:foregroundMark x1="48705" y1="77612" x2="47289" y2="80994"/>
                        <a14:foregroundMark x1="45207" y1="85970" x2="50013" y2="88332"/>
                        <a14:foregroundMark x1="54016" y1="90299" x2="74352" y2="90000"/>
                        <a14:foregroundMark x1="74352" y1="90000" x2="84067" y2="82537"/>
                        <a14:foregroundMark x1="84067" y1="82537" x2="76036" y2="76567"/>
                        <a14:foregroundMark x1="76036" y1="76567" x2="98446" y2="61194"/>
                        <a14:foregroundMark x1="98446" y1="61194" x2="88860" y2="24776"/>
                        <a14:foregroundMark x1="88860" y1="24776" x2="83808" y2="17313"/>
                        <a14:foregroundMark x1="83808" y1="17313" x2="75907" y2="15672"/>
                        <a14:foregroundMark x1="75907" y1="15672" x2="82254" y2="10000"/>
                        <a14:foregroundMark x1="82254" y1="10000" x2="69430" y2="14179"/>
                        <a14:foregroundMark x1="69430" y1="14179" x2="77720" y2="14627"/>
                        <a14:foregroundMark x1="77720" y1="14627" x2="48834" y2="11194"/>
                        <a14:foregroundMark x1="48834" y1="11194" x2="6995" y2="23284"/>
                        <a14:foregroundMark x1="6995" y1="23284" x2="13757" y2="78113"/>
                        <a14:foregroundMark x1="20766" y1="92646" x2="23187" y2="97164"/>
                        <a14:foregroundMark x1="15502" y1="82822" x2="18534" y2="88480"/>
                        <a14:foregroundMark x1="23187" y1="97164" x2="22883" y2="91911"/>
                        <a14:foregroundMark x1="21685" y1="87385" x2="20809" y2="84975"/>
                        <a14:foregroundMark x1="15866" y1="82970" x2="6218" y2="80746"/>
                        <a14:foregroundMark x1="6218" y1="80746" x2="16451" y2="73134"/>
                        <a14:foregroundMark x1="16451" y1="73134" x2="21891" y2="63582"/>
                        <a14:foregroundMark x1="21891" y1="63582" x2="11658" y2="55821"/>
                        <a14:foregroundMark x1="11658" y1="55821" x2="9067" y2="48955"/>
                        <a14:foregroundMark x1="9067" y1="48955" x2="8031" y2="27463"/>
                        <a14:foregroundMark x1="8031" y1="27463" x2="6347" y2="21194"/>
                        <a14:foregroundMark x1="6347" y1="21194" x2="13860" y2="16567"/>
                        <a14:foregroundMark x1="13860" y1="16567" x2="19301" y2="18209"/>
                        <a14:foregroundMark x1="19301" y1="18209" x2="21891" y2="24627"/>
                        <a14:foregroundMark x1="21891" y1="24627" x2="32383" y2="19851"/>
                        <a14:foregroundMark x1="32383" y1="19851" x2="34197" y2="13284"/>
                        <a14:foregroundMark x1="34197" y1="13284" x2="44041" y2="8060"/>
                        <a14:foregroundMark x1="44041" y1="8060" x2="59585" y2="6269"/>
                        <a14:foregroundMark x1="59585" y1="6269" x2="66062" y2="6269"/>
                        <a14:foregroundMark x1="66062" y1="6269" x2="69948" y2="13284"/>
                        <a14:foregroundMark x1="69948" y1="13284" x2="71244" y2="14478"/>
                        <a14:foregroundMark x1="75896" y1="58824" x2="73057" y2="64776"/>
                        <a14:foregroundMark x1="83808" y1="42239" x2="76589" y2="57373"/>
                        <a14:foregroundMark x1="73057" y1="64776" x2="62572" y2="72873"/>
                        <a14:foregroundMark x1="61107" y1="75776" x2="61788" y2="80597"/>
                        <a14:foregroundMark x1="60881" y1="74179" x2="61011" y2="75099"/>
                        <a14:foregroundMark x1="61788" y1="80597" x2="64637" y2="79254"/>
                        <a14:foregroundMark x1="86269" y1="13731" x2="88990" y2="20896"/>
                        <a14:foregroundMark x1="88990" y1="20896" x2="87953" y2="92537"/>
                        <a14:foregroundMark x1="87953" y1="92537" x2="82254" y2="95373"/>
                        <a14:foregroundMark x1="13717" y1="93396" x2="9845" y2="93284"/>
                        <a14:foregroundMark x1="43700" y1="94261" x2="18749" y2="93541"/>
                        <a14:foregroundMark x1="82254" y1="95373" x2="46788" y2="94350"/>
                        <a14:foregroundMark x1="9845" y1="93284" x2="7642" y2="86119"/>
                        <a14:foregroundMark x1="7642" y1="86119" x2="8161" y2="35522"/>
                        <a14:foregroundMark x1="8161" y1="35522" x2="6088" y2="28806"/>
                        <a14:foregroundMark x1="6088" y1="28806" x2="6347" y2="12985"/>
                        <a14:foregroundMark x1="6347" y1="12985" x2="8420" y2="5821"/>
                        <a14:foregroundMark x1="8420" y1="5821" x2="14378" y2="4030"/>
                        <a14:foregroundMark x1="14378" y1="4030" x2="42746" y2="5224"/>
                        <a14:foregroundMark x1="42746" y1="5224" x2="55311" y2="4627"/>
                        <a14:foregroundMark x1="55311" y1="4627" x2="76425" y2="5224"/>
                        <a14:foregroundMark x1="76425" y1="5224" x2="81865" y2="4030"/>
                        <a14:foregroundMark x1="81865" y1="4030" x2="82124" y2="4030"/>
                        <a14:foregroundMark x1="6995" y1="4030" x2="20984" y2="4776"/>
                        <a14:foregroundMark x1="20984" y1="4776" x2="33938" y2="2836"/>
                        <a14:foregroundMark x1="33938" y1="2836" x2="45337" y2="4030"/>
                        <a14:foregroundMark x1="45337" y1="4030" x2="59197" y2="2836"/>
                        <a14:foregroundMark x1="59197" y1="2836" x2="77202" y2="4030"/>
                        <a14:foregroundMark x1="77202" y1="4030" x2="81736" y2="3582"/>
                        <a14:foregroundMark x1="96373" y1="3284" x2="80311" y2="3284"/>
                        <a14:foregroundMark x1="8808" y1="13731" x2="8938" y2="20149"/>
                        <a14:foregroundMark x1="8938" y1="20149" x2="9067" y2="20896"/>
                        <a14:foregroundMark x1="90415" y1="90448" x2="87176" y2="95672"/>
                        <a14:foregroundMark x1="87176" y1="95672" x2="84197" y2="94925"/>
                        <a14:foregroundMark x1="88990" y1="65224" x2="88990" y2="71791"/>
                        <a14:foregroundMark x1="88990" y1="71791" x2="89378" y2="66716"/>
                        <a14:foregroundMark x1="90026" y1="65970" x2="90026" y2="68806"/>
                        <a14:foregroundMark x1="92487" y1="68806" x2="88342" y2="69254"/>
                        <a14:foregroundMark x1="91839" y1="94179" x2="87694" y2="94478"/>
                        <a14:foregroundMark x1="90026" y1="96567" x2="50777" y2="95672"/>
                        <a14:foregroundMark x1="50777" y1="95672" x2="50000" y2="96119"/>
                        <a14:foregroundMark x1="45466" y1="96866" x2="10881" y2="95672"/>
                        <a14:foregroundMark x1="6995" y1="96119" x2="5570" y2="92537"/>
                        <a14:foregroundMark x1="4534" y1="78507" x2="9067" y2="79701"/>
                        <a14:foregroundMark x1="2073" y1="70448" x2="7902" y2="71194"/>
                        <a14:foregroundMark x1="7902" y1="71194" x2="9456" y2="70000"/>
                        <a14:foregroundMark x1="85881" y1="19254" x2="91839" y2="20448"/>
                        <a14:foregroundMark x1="87953" y1="94179" x2="92876" y2="92985"/>
                        <a14:backgroundMark x1="14378" y1="27761" x2="19948" y2="28507"/>
                        <a14:backgroundMark x1="22021" y1="31045" x2="48834" y2="35821"/>
                        <a14:backgroundMark x1="46762" y1="34627" x2="35104" y2="33433"/>
                        <a14:backgroundMark x1="35104" y1="33433" x2="28627" y2="31045"/>
                        <a14:backgroundMark x1="12953" y1="79254" x2="47539" y2="93284"/>
                        <a14:backgroundMark x1="46503" y1="80000" x2="41451" y2="82985"/>
                        <a14:backgroundMark x1="41451" y1="82985" x2="18264" y2="91045"/>
                        <a14:backgroundMark x1="18264" y1="91045" x2="13990" y2="93731"/>
                        <a14:backgroundMark x1="69171" y1="55522" x2="59067" y2="74627"/>
                        <a14:backgroundMark x1="59067" y1="74627" x2="57902" y2="80896"/>
                        <a14:backgroundMark x1="57902" y1="80896" x2="53756" y2="85672"/>
                        <a14:backgroundMark x1="53756" y1="85672" x2="51036" y2="91493"/>
                        <a14:backgroundMark x1="51036" y1="91493" x2="50259" y2="92090"/>
                        <a14:backgroundMark x1="83161" y1="67612" x2="51684" y2="24328"/>
                        <a14:backgroundMark x1="51684" y1="24328" x2="52332" y2="22537"/>
                        <a14:backgroundMark x1="50000" y1="47015" x2="62047" y2="44478"/>
                        <a14:backgroundMark x1="62047" y1="44478" x2="66451" y2="40149"/>
                        <a14:backgroundMark x1="66451" y1="40149" x2="72409" y2="40149"/>
                        <a14:backgroundMark x1="72409" y1="40149" x2="78497" y2="39701"/>
                        <a14:backgroundMark x1="78497" y1="39701" x2="85233" y2="36567"/>
                        <a14:backgroundMark x1="84197" y1="22537" x2="71244" y2="522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3405" y="4632959"/>
            <a:ext cx="8731529" cy="7577881"/>
          </a:xfrm>
          <a:prstGeom prst="rect">
            <a:avLst/>
          </a:prstGeom>
        </p:spPr>
      </p:pic>
      <p:pic>
        <p:nvPicPr>
          <p:cNvPr id="10" name="Picture 9" descr="erase by Dan Hetteix from the Noun Project">
            <a:extLst>
              <a:ext uri="{FF2B5EF4-FFF2-40B4-BE49-F238E27FC236}">
                <a16:creationId xmlns:a16="http://schemas.microsoft.com/office/drawing/2014/main" id="{3E044970-DF68-9443-89AF-7C01697048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93"/>
          <a:stretch/>
        </p:blipFill>
        <p:spPr>
          <a:xfrm>
            <a:off x="11094720" y="4968240"/>
            <a:ext cx="4688840" cy="39624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0B34811-6CE6-9746-A6A5-2350AB49BF20}"/>
              </a:ext>
            </a:extLst>
          </p:cNvPr>
          <p:cNvGrpSpPr/>
          <p:nvPr/>
        </p:nvGrpSpPr>
        <p:grpSpPr>
          <a:xfrm>
            <a:off x="20644890" y="940523"/>
            <a:ext cx="1579880" cy="1579880"/>
            <a:chOff x="20644890" y="940523"/>
            <a:chExt cx="1579880" cy="157988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7A11CF4-9030-0E42-AAA3-3ABC3719FE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346"/>
            <a:stretch/>
          </p:blipFill>
          <p:spPr>
            <a:xfrm>
              <a:off x="20644890" y="1093348"/>
              <a:ext cx="1579880" cy="1274231"/>
            </a:xfrm>
            <a:prstGeom prst="rect">
              <a:avLst/>
            </a:prstGeom>
          </p:spPr>
        </p:pic>
        <p:sp>
          <p:nvSpPr>
            <p:cNvPr id="18" name="&quot;No&quot; Symbol 17">
              <a:extLst>
                <a:ext uri="{FF2B5EF4-FFF2-40B4-BE49-F238E27FC236}">
                  <a16:creationId xmlns:a16="http://schemas.microsoft.com/office/drawing/2014/main" id="{CCC39079-2F29-F647-B47F-BB857D93279A}"/>
                </a:ext>
              </a:extLst>
            </p:cNvPr>
            <p:cNvSpPr/>
            <p:nvPr/>
          </p:nvSpPr>
          <p:spPr>
            <a:xfrm>
              <a:off x="20644890" y="940523"/>
              <a:ext cx="1579880" cy="1579880"/>
            </a:xfrm>
            <a:prstGeom prst="noSmoking">
              <a:avLst>
                <a:gd name="adj" fmla="val 3538"/>
              </a:avLst>
            </a:prstGeom>
            <a:solidFill>
              <a:srgbClr val="C000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9963588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A043CB69-EF1C-494F-B826-4FA68EB35DF6}"/>
              </a:ext>
            </a:extLst>
          </p:cNvPr>
          <p:cNvGrpSpPr/>
          <p:nvPr/>
        </p:nvGrpSpPr>
        <p:grpSpPr>
          <a:xfrm>
            <a:off x="20644890" y="940523"/>
            <a:ext cx="1579880" cy="1579880"/>
            <a:chOff x="20644890" y="940523"/>
            <a:chExt cx="1579880" cy="157988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9FBFD34-32E4-DD43-AF3B-8BC1EB0B79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346"/>
            <a:stretch/>
          </p:blipFill>
          <p:spPr>
            <a:xfrm>
              <a:off x="20644890" y="1093348"/>
              <a:ext cx="1579880" cy="1274231"/>
            </a:xfrm>
            <a:prstGeom prst="rect">
              <a:avLst/>
            </a:prstGeom>
          </p:spPr>
        </p:pic>
        <p:sp>
          <p:nvSpPr>
            <p:cNvPr id="29" name="&quot;No&quot; Symbol 28">
              <a:extLst>
                <a:ext uri="{FF2B5EF4-FFF2-40B4-BE49-F238E27FC236}">
                  <a16:creationId xmlns:a16="http://schemas.microsoft.com/office/drawing/2014/main" id="{B3DD6CE4-4893-034B-A8FF-DC6180D99D1D}"/>
                </a:ext>
              </a:extLst>
            </p:cNvPr>
            <p:cNvSpPr/>
            <p:nvPr/>
          </p:nvSpPr>
          <p:spPr>
            <a:xfrm>
              <a:off x="20644890" y="940523"/>
              <a:ext cx="1579880" cy="1579880"/>
            </a:xfrm>
            <a:prstGeom prst="noSmoking">
              <a:avLst>
                <a:gd name="adj" fmla="val 3538"/>
              </a:avLst>
            </a:prstGeom>
            <a:solidFill>
              <a:srgbClr val="C000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7E3C702-AE33-C443-A178-4F9971C9A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27295-54EF-364E-89E5-13DEC593F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570" y="3248751"/>
            <a:ext cx="22032190" cy="9526726"/>
          </a:xfrm>
        </p:spPr>
        <p:txBody>
          <a:bodyPr>
            <a:normAutofit/>
          </a:bodyPr>
          <a:lstStyle/>
          <a:p>
            <a:pPr marL="914400" indent="-914400">
              <a:buSzPct val="100000"/>
              <a:buFont typeface="+mj-lt"/>
              <a:buAutoNum type="arabicPeriod" startAt="2"/>
            </a:pPr>
            <a:r>
              <a:rPr lang="en-US" dirty="0" err="1"/>
              <a:t>FaaS</a:t>
            </a:r>
            <a:r>
              <a:rPr lang="en-US" dirty="0"/>
              <a:t> stymies distributed computing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8886FB-A595-1B41-A929-89F5400725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84" b="96866" l="2073" r="96244">
                        <a14:foregroundMark x1="10492" y1="6866" x2="16192" y2="18806"/>
                        <a14:foregroundMark x1="16192" y1="18806" x2="28109" y2="27015"/>
                        <a14:foregroundMark x1="28109" y1="27015" x2="48834" y2="31343"/>
                        <a14:foregroundMark x1="57061" y1="30519" x2="57772" y2="30448"/>
                        <a14:foregroundMark x1="48834" y1="31343" x2="55430" y2="30682"/>
                        <a14:foregroundMark x1="53882" y1="28553" x2="41839" y2="22687"/>
                        <a14:foregroundMark x1="57772" y1="30448" x2="56590" y2="29872"/>
                        <a14:foregroundMark x1="41839" y1="22687" x2="24870" y2="23582"/>
                        <a14:foregroundMark x1="24870" y1="23582" x2="18005" y2="31791"/>
                        <a14:foregroundMark x1="18005" y1="31791" x2="18005" y2="45224"/>
                        <a14:foregroundMark x1="18005" y1="45224" x2="30959" y2="59552"/>
                        <a14:foregroundMark x1="30959" y1="59552" x2="64378" y2="55373"/>
                        <a14:foregroundMark x1="77583" y1="43355" x2="79793" y2="41343"/>
                        <a14:foregroundMark x1="64378" y1="55373" x2="69408" y2="50795"/>
                        <a14:foregroundMark x1="76371" y1="34831" x2="71244" y2="25075"/>
                        <a14:foregroundMark x1="79793" y1="41343" x2="79602" y2="40980"/>
                        <a14:foregroundMark x1="71244" y1="25075" x2="53109" y2="14328"/>
                        <a14:foregroundMark x1="53109" y1="14328" x2="38731" y2="22836"/>
                        <a14:foregroundMark x1="37270" y1="36061" x2="36917" y2="39254"/>
                        <a14:foregroundMark x1="38731" y1="22836" x2="37768" y2="31550"/>
                        <a14:foregroundMark x1="36917" y1="39254" x2="45466" y2="48060"/>
                        <a14:foregroundMark x1="51625" y1="48647" x2="62694" y2="49701"/>
                        <a14:foregroundMark x1="45466" y1="48060" x2="49301" y2="48425"/>
                        <a14:foregroundMark x1="67367" y1="44692" x2="68264" y2="43731"/>
                        <a14:foregroundMark x1="62694" y1="49701" x2="66385" y2="45745"/>
                        <a14:foregroundMark x1="60543" y1="37713" x2="55052" y2="33433"/>
                        <a14:foregroundMark x1="68264" y1="43731" x2="66416" y2="42291"/>
                        <a14:foregroundMark x1="55052" y1="33433" x2="45692" y2="32580"/>
                        <a14:foregroundMark x1="24261" y1="33744" x2="18264" y2="39552"/>
                        <a14:foregroundMark x1="18264" y1="39552" x2="15803" y2="51045"/>
                        <a14:foregroundMark x1="15803" y1="51045" x2="18912" y2="57910"/>
                        <a14:foregroundMark x1="18912" y1="57910" x2="41192" y2="61343"/>
                        <a14:foregroundMark x1="41192" y1="61343" x2="31477" y2="55821"/>
                        <a14:foregroundMark x1="31477" y1="55821" x2="22798" y2="66269"/>
                        <a14:foregroundMark x1="22798" y1="66269" x2="23964" y2="75821"/>
                        <a14:foregroundMark x1="23964" y1="75821" x2="34824" y2="82818"/>
                        <a14:foregroundMark x1="44818" y1="83749" x2="51813" y2="83881"/>
                        <a14:foregroundMark x1="51813" y1="83881" x2="55874" y2="79681"/>
                        <a14:foregroundMark x1="56083" y1="78557" x2="48705" y2="77612"/>
                        <a14:foregroundMark x1="46570" y1="82713" x2="45207" y2="85970"/>
                        <a14:foregroundMark x1="48705" y1="77612" x2="47289" y2="80994"/>
                        <a14:foregroundMark x1="45207" y1="85970" x2="50013" y2="88332"/>
                        <a14:foregroundMark x1="54016" y1="90299" x2="74352" y2="90000"/>
                        <a14:foregroundMark x1="74352" y1="90000" x2="84067" y2="82537"/>
                        <a14:foregroundMark x1="84067" y1="82537" x2="76036" y2="76567"/>
                        <a14:foregroundMark x1="76036" y1="76567" x2="98446" y2="61194"/>
                        <a14:foregroundMark x1="98446" y1="61194" x2="88860" y2="24776"/>
                        <a14:foregroundMark x1="88860" y1="24776" x2="83808" y2="17313"/>
                        <a14:foregroundMark x1="83808" y1="17313" x2="75907" y2="15672"/>
                        <a14:foregroundMark x1="75907" y1="15672" x2="82254" y2="10000"/>
                        <a14:foregroundMark x1="82254" y1="10000" x2="69430" y2="14179"/>
                        <a14:foregroundMark x1="69430" y1="14179" x2="77720" y2="14627"/>
                        <a14:foregroundMark x1="77720" y1="14627" x2="48834" y2="11194"/>
                        <a14:foregroundMark x1="48834" y1="11194" x2="6995" y2="23284"/>
                        <a14:foregroundMark x1="6995" y1="23284" x2="13757" y2="78113"/>
                        <a14:foregroundMark x1="20766" y1="92646" x2="23187" y2="97164"/>
                        <a14:foregroundMark x1="15502" y1="82822" x2="18534" y2="88480"/>
                        <a14:foregroundMark x1="23187" y1="97164" x2="22883" y2="91911"/>
                        <a14:foregroundMark x1="21685" y1="87385" x2="20809" y2="84975"/>
                        <a14:foregroundMark x1="15866" y1="82970" x2="6218" y2="80746"/>
                        <a14:foregroundMark x1="6218" y1="80746" x2="16451" y2="73134"/>
                        <a14:foregroundMark x1="16451" y1="73134" x2="21891" y2="63582"/>
                        <a14:foregroundMark x1="21891" y1="63582" x2="11658" y2="55821"/>
                        <a14:foregroundMark x1="11658" y1="55821" x2="9067" y2="48955"/>
                        <a14:foregroundMark x1="9067" y1="48955" x2="8031" y2="27463"/>
                        <a14:foregroundMark x1="8031" y1="27463" x2="6347" y2="21194"/>
                        <a14:foregroundMark x1="6347" y1="21194" x2="13860" y2="16567"/>
                        <a14:foregroundMark x1="13860" y1="16567" x2="19301" y2="18209"/>
                        <a14:foregroundMark x1="19301" y1="18209" x2="21891" y2="24627"/>
                        <a14:foregroundMark x1="21891" y1="24627" x2="32383" y2="19851"/>
                        <a14:foregroundMark x1="32383" y1="19851" x2="34197" y2="13284"/>
                        <a14:foregroundMark x1="34197" y1="13284" x2="44041" y2="8060"/>
                        <a14:foregroundMark x1="44041" y1="8060" x2="59585" y2="6269"/>
                        <a14:foregroundMark x1="59585" y1="6269" x2="66062" y2="6269"/>
                        <a14:foregroundMark x1="66062" y1="6269" x2="69948" y2="13284"/>
                        <a14:foregroundMark x1="69948" y1="13284" x2="71244" y2="14478"/>
                        <a14:foregroundMark x1="75896" y1="58824" x2="73057" y2="64776"/>
                        <a14:foregroundMark x1="83808" y1="42239" x2="76589" y2="57373"/>
                        <a14:foregroundMark x1="73057" y1="64776" x2="62572" y2="72873"/>
                        <a14:foregroundMark x1="61107" y1="75776" x2="61788" y2="80597"/>
                        <a14:foregroundMark x1="60881" y1="74179" x2="61011" y2="75099"/>
                        <a14:foregroundMark x1="61788" y1="80597" x2="64637" y2="79254"/>
                        <a14:foregroundMark x1="86269" y1="13731" x2="88990" y2="20896"/>
                        <a14:foregroundMark x1="88990" y1="20896" x2="87953" y2="92537"/>
                        <a14:foregroundMark x1="87953" y1="92537" x2="82254" y2="95373"/>
                        <a14:foregroundMark x1="13717" y1="93396" x2="9845" y2="93284"/>
                        <a14:foregroundMark x1="43700" y1="94261" x2="18749" y2="93541"/>
                        <a14:foregroundMark x1="82254" y1="95373" x2="46788" y2="94350"/>
                        <a14:foregroundMark x1="9845" y1="93284" x2="7642" y2="86119"/>
                        <a14:foregroundMark x1="7642" y1="86119" x2="8161" y2="35522"/>
                        <a14:foregroundMark x1="8161" y1="35522" x2="6088" y2="28806"/>
                        <a14:foregroundMark x1="6088" y1="28806" x2="6347" y2="12985"/>
                        <a14:foregroundMark x1="6347" y1="12985" x2="8420" y2="5821"/>
                        <a14:foregroundMark x1="8420" y1="5821" x2="14378" y2="4030"/>
                        <a14:foregroundMark x1="14378" y1="4030" x2="42746" y2="5224"/>
                        <a14:foregroundMark x1="42746" y1="5224" x2="55311" y2="4627"/>
                        <a14:foregroundMark x1="55311" y1="4627" x2="76425" y2="5224"/>
                        <a14:foregroundMark x1="76425" y1="5224" x2="81865" y2="4030"/>
                        <a14:foregroundMark x1="81865" y1="4030" x2="82124" y2="4030"/>
                        <a14:foregroundMark x1="6995" y1="4030" x2="20984" y2="4776"/>
                        <a14:foregroundMark x1="20984" y1="4776" x2="33938" y2="2836"/>
                        <a14:foregroundMark x1="33938" y1="2836" x2="45337" y2="4030"/>
                        <a14:foregroundMark x1="45337" y1="4030" x2="59197" y2="2836"/>
                        <a14:foregroundMark x1="59197" y1="2836" x2="77202" y2="4030"/>
                        <a14:foregroundMark x1="77202" y1="4030" x2="81736" y2="3582"/>
                        <a14:foregroundMark x1="96373" y1="3284" x2="80311" y2="3284"/>
                        <a14:foregroundMark x1="8808" y1="13731" x2="8938" y2="20149"/>
                        <a14:foregroundMark x1="8938" y1="20149" x2="9067" y2="20896"/>
                        <a14:foregroundMark x1="90415" y1="90448" x2="87176" y2="95672"/>
                        <a14:foregroundMark x1="87176" y1="95672" x2="84197" y2="94925"/>
                        <a14:foregroundMark x1="88990" y1="65224" x2="88990" y2="71791"/>
                        <a14:foregroundMark x1="88990" y1="71791" x2="89378" y2="66716"/>
                        <a14:foregroundMark x1="90026" y1="65970" x2="90026" y2="68806"/>
                        <a14:foregroundMark x1="92487" y1="68806" x2="88342" y2="69254"/>
                        <a14:foregroundMark x1="91839" y1="94179" x2="87694" y2="94478"/>
                        <a14:foregroundMark x1="90026" y1="96567" x2="50777" y2="95672"/>
                        <a14:foregroundMark x1="50777" y1="95672" x2="50000" y2="96119"/>
                        <a14:foregroundMark x1="45466" y1="96866" x2="10881" y2="95672"/>
                        <a14:foregroundMark x1="6995" y1="96119" x2="5570" y2="92537"/>
                        <a14:foregroundMark x1="4534" y1="78507" x2="9067" y2="79701"/>
                        <a14:foregroundMark x1="2073" y1="70448" x2="7902" y2="71194"/>
                        <a14:foregroundMark x1="7902" y1="71194" x2="9456" y2="70000"/>
                        <a14:foregroundMark x1="85881" y1="19254" x2="91839" y2="20448"/>
                        <a14:foregroundMark x1="87953" y1="94179" x2="92876" y2="92985"/>
                        <a14:backgroundMark x1="14378" y1="27761" x2="19948" y2="28507"/>
                        <a14:backgroundMark x1="22021" y1="31045" x2="48834" y2="35821"/>
                        <a14:backgroundMark x1="46762" y1="34627" x2="35104" y2="33433"/>
                        <a14:backgroundMark x1="35104" y1="33433" x2="28627" y2="31045"/>
                        <a14:backgroundMark x1="12953" y1="79254" x2="47539" y2="93284"/>
                        <a14:backgroundMark x1="46503" y1="80000" x2="41451" y2="82985"/>
                        <a14:backgroundMark x1="41451" y1="82985" x2="18264" y2="91045"/>
                        <a14:backgroundMark x1="18264" y1="91045" x2="13990" y2="93731"/>
                        <a14:backgroundMark x1="69171" y1="55522" x2="59067" y2="74627"/>
                        <a14:backgroundMark x1="59067" y1="74627" x2="57902" y2="80896"/>
                        <a14:backgroundMark x1="57902" y1="80896" x2="53756" y2="85672"/>
                        <a14:backgroundMark x1="53756" y1="85672" x2="51036" y2="91493"/>
                        <a14:backgroundMark x1="51036" y1="91493" x2="50259" y2="92090"/>
                        <a14:backgroundMark x1="83161" y1="67612" x2="51684" y2="24328"/>
                        <a14:backgroundMark x1="51684" y1="24328" x2="52332" y2="22537"/>
                        <a14:backgroundMark x1="50000" y1="47015" x2="62047" y2="44478"/>
                        <a14:backgroundMark x1="62047" y1="44478" x2="66451" y2="40149"/>
                        <a14:backgroundMark x1="66451" y1="40149" x2="72409" y2="40149"/>
                        <a14:backgroundMark x1="72409" y1="40149" x2="78497" y2="39701"/>
                        <a14:backgroundMark x1="78497" y1="39701" x2="85233" y2="36567"/>
                        <a14:backgroundMark x1="84197" y1="22537" x2="71244" y2="522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3405" y="4632959"/>
            <a:ext cx="8731529" cy="7577881"/>
          </a:xfrm>
          <a:prstGeom prst="rect">
            <a:avLst/>
          </a:prstGeom>
        </p:spPr>
      </p:pic>
      <p:pic>
        <p:nvPicPr>
          <p:cNvPr id="6" name="Picture 5" descr="Data by arjuazka from the Noun Project&#13;&#10;">
            <a:extLst>
              <a:ext uri="{FF2B5EF4-FFF2-40B4-BE49-F238E27FC236}">
                <a16:creationId xmlns:a16="http://schemas.microsoft.com/office/drawing/2014/main" id="{34F70761-86C0-0742-99DE-C31E293C88C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21"/>
          <a:stretch/>
        </p:blipFill>
        <p:spPr>
          <a:xfrm>
            <a:off x="15539832" y="7470241"/>
            <a:ext cx="7990085" cy="6582116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8B633BE-25FA-B04C-989E-452765750391}"/>
              </a:ext>
            </a:extLst>
          </p:cNvPr>
          <p:cNvSpPr/>
          <p:nvPr/>
        </p:nvSpPr>
        <p:spPr>
          <a:xfrm>
            <a:off x="8442960" y="11673840"/>
            <a:ext cx="8564880" cy="1179859"/>
          </a:xfrm>
          <a:custGeom>
            <a:avLst/>
            <a:gdLst>
              <a:gd name="connsiteX0" fmla="*/ 0 w 8564880"/>
              <a:gd name="connsiteY0" fmla="*/ 0 h 1179859"/>
              <a:gd name="connsiteX1" fmla="*/ 1524000 w 8564880"/>
              <a:gd name="connsiteY1" fmla="*/ 426720 h 1179859"/>
              <a:gd name="connsiteX2" fmla="*/ 3627120 w 8564880"/>
              <a:gd name="connsiteY2" fmla="*/ 1158240 h 1179859"/>
              <a:gd name="connsiteX3" fmla="*/ 6400800 w 8564880"/>
              <a:gd name="connsiteY3" fmla="*/ 914400 h 1179859"/>
              <a:gd name="connsiteX4" fmla="*/ 8564880 w 8564880"/>
              <a:gd name="connsiteY4" fmla="*/ 182880 h 1179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64880" h="1179859">
                <a:moveTo>
                  <a:pt x="0" y="0"/>
                </a:moveTo>
                <a:cubicBezTo>
                  <a:pt x="459740" y="116840"/>
                  <a:pt x="919480" y="233680"/>
                  <a:pt x="1524000" y="426720"/>
                </a:cubicBezTo>
                <a:cubicBezTo>
                  <a:pt x="2128520" y="619760"/>
                  <a:pt x="2814320" y="1076960"/>
                  <a:pt x="3627120" y="1158240"/>
                </a:cubicBezTo>
                <a:cubicBezTo>
                  <a:pt x="4439920" y="1239520"/>
                  <a:pt x="5577840" y="1076960"/>
                  <a:pt x="6400800" y="914400"/>
                </a:cubicBezTo>
                <a:cubicBezTo>
                  <a:pt x="7223760" y="751840"/>
                  <a:pt x="7894320" y="467360"/>
                  <a:pt x="8564880" y="182880"/>
                </a:cubicBezTo>
              </a:path>
            </a:pathLst>
          </a:custGeom>
          <a:noFill/>
          <a:ln w="12700" cap="flat">
            <a:solidFill>
              <a:schemeClr val="accent1"/>
            </a:solidFill>
            <a:miter lim="400000"/>
            <a:headEnd type="none" w="med" len="med"/>
            <a:tailEnd type="triangle" w="lg" len="lg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5D64CC49-F121-F94E-BB88-0AC575F210AA}"/>
              </a:ext>
            </a:extLst>
          </p:cNvPr>
          <p:cNvSpPr/>
          <p:nvPr/>
        </p:nvSpPr>
        <p:spPr>
          <a:xfrm>
            <a:off x="11673840" y="10576560"/>
            <a:ext cx="5181600" cy="1509642"/>
          </a:xfrm>
          <a:custGeom>
            <a:avLst/>
            <a:gdLst>
              <a:gd name="connsiteX0" fmla="*/ 5181600 w 5181600"/>
              <a:gd name="connsiteY0" fmla="*/ 1188720 h 1509642"/>
              <a:gd name="connsiteX1" fmla="*/ 2346960 w 5181600"/>
              <a:gd name="connsiteY1" fmla="*/ 1432560 h 1509642"/>
              <a:gd name="connsiteX2" fmla="*/ 0 w 5181600"/>
              <a:gd name="connsiteY2" fmla="*/ 0 h 15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81600" h="1509642">
                <a:moveTo>
                  <a:pt x="5181600" y="1188720"/>
                </a:moveTo>
                <a:cubicBezTo>
                  <a:pt x="4196080" y="1409700"/>
                  <a:pt x="3210560" y="1630680"/>
                  <a:pt x="2346960" y="1432560"/>
                </a:cubicBezTo>
                <a:cubicBezTo>
                  <a:pt x="1483360" y="1234440"/>
                  <a:pt x="741680" y="617220"/>
                  <a:pt x="0" y="0"/>
                </a:cubicBezTo>
              </a:path>
            </a:pathLst>
          </a:custGeom>
          <a:noFill/>
          <a:ln w="12700" cap="flat">
            <a:solidFill>
              <a:schemeClr val="accent1"/>
            </a:solidFill>
            <a:miter lim="400000"/>
            <a:tailEnd type="triangle" w="lg" len="lg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59A38D6F-764E-464B-B4C0-1D5FF7629634}"/>
              </a:ext>
            </a:extLst>
          </p:cNvPr>
          <p:cNvSpPr/>
          <p:nvPr/>
        </p:nvSpPr>
        <p:spPr>
          <a:xfrm>
            <a:off x="12070080" y="11582400"/>
            <a:ext cx="4937760" cy="874683"/>
          </a:xfrm>
          <a:custGeom>
            <a:avLst/>
            <a:gdLst>
              <a:gd name="connsiteX0" fmla="*/ 0 w 4937760"/>
              <a:gd name="connsiteY0" fmla="*/ 0 h 874683"/>
              <a:gd name="connsiteX1" fmla="*/ 1889760 w 4937760"/>
              <a:gd name="connsiteY1" fmla="*/ 822960 h 874683"/>
              <a:gd name="connsiteX2" fmla="*/ 4937760 w 4937760"/>
              <a:gd name="connsiteY2" fmla="*/ 792480 h 874683"/>
              <a:gd name="connsiteX3" fmla="*/ 4937760 w 4937760"/>
              <a:gd name="connsiteY3" fmla="*/ 792480 h 874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37760" h="874683">
                <a:moveTo>
                  <a:pt x="0" y="0"/>
                </a:moveTo>
                <a:cubicBezTo>
                  <a:pt x="533400" y="345440"/>
                  <a:pt x="1066800" y="690880"/>
                  <a:pt x="1889760" y="822960"/>
                </a:cubicBezTo>
                <a:cubicBezTo>
                  <a:pt x="2712720" y="955040"/>
                  <a:pt x="4937760" y="792480"/>
                  <a:pt x="4937760" y="792480"/>
                </a:cubicBezTo>
                <a:lnTo>
                  <a:pt x="4937760" y="792480"/>
                </a:lnTo>
              </a:path>
            </a:pathLst>
          </a:custGeom>
          <a:noFill/>
          <a:ln w="12700" cap="flat">
            <a:solidFill>
              <a:schemeClr val="accent1"/>
            </a:solidFill>
            <a:miter lim="400000"/>
            <a:tailEnd type="triangle" w="lg" len="lg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9B298623-F72E-E344-A22A-4670980F5102}"/>
              </a:ext>
            </a:extLst>
          </p:cNvPr>
          <p:cNvSpPr/>
          <p:nvPr/>
        </p:nvSpPr>
        <p:spPr>
          <a:xfrm>
            <a:off x="8686800" y="10637520"/>
            <a:ext cx="8290560" cy="807283"/>
          </a:xfrm>
          <a:custGeom>
            <a:avLst/>
            <a:gdLst>
              <a:gd name="connsiteX0" fmla="*/ 8290560 w 8290560"/>
              <a:gd name="connsiteY0" fmla="*/ 701040 h 807283"/>
              <a:gd name="connsiteX1" fmla="*/ 1798320 w 8290560"/>
              <a:gd name="connsiteY1" fmla="*/ 792480 h 807283"/>
              <a:gd name="connsiteX2" fmla="*/ 1066800 w 8290560"/>
              <a:gd name="connsiteY2" fmla="*/ 426720 h 807283"/>
              <a:gd name="connsiteX3" fmla="*/ 0 w 8290560"/>
              <a:gd name="connsiteY3" fmla="*/ 0 h 807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90560" h="807283">
                <a:moveTo>
                  <a:pt x="8290560" y="701040"/>
                </a:moveTo>
                <a:cubicBezTo>
                  <a:pt x="5646420" y="769620"/>
                  <a:pt x="3002280" y="838200"/>
                  <a:pt x="1798320" y="792480"/>
                </a:cubicBezTo>
                <a:cubicBezTo>
                  <a:pt x="594360" y="746760"/>
                  <a:pt x="1366520" y="558800"/>
                  <a:pt x="1066800" y="426720"/>
                </a:cubicBezTo>
                <a:cubicBezTo>
                  <a:pt x="767080" y="294640"/>
                  <a:pt x="383540" y="147320"/>
                  <a:pt x="0" y="0"/>
                </a:cubicBezTo>
              </a:path>
            </a:pathLst>
          </a:custGeom>
          <a:noFill/>
          <a:ln w="12700" cap="flat">
            <a:solidFill>
              <a:schemeClr val="accent1"/>
            </a:solidFill>
            <a:miter lim="400000"/>
            <a:tailEnd type="triangle" w="lg" len="lg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96FB966-CD78-AC43-BB72-F0D1E453B0E1}"/>
              </a:ext>
            </a:extLst>
          </p:cNvPr>
          <p:cNvSpPr/>
          <p:nvPr/>
        </p:nvSpPr>
        <p:spPr>
          <a:xfrm>
            <a:off x="14904720" y="9723120"/>
            <a:ext cx="2011680" cy="1524000"/>
          </a:xfrm>
          <a:custGeom>
            <a:avLst/>
            <a:gdLst>
              <a:gd name="connsiteX0" fmla="*/ 0 w 2011680"/>
              <a:gd name="connsiteY0" fmla="*/ 0 h 1524000"/>
              <a:gd name="connsiteX1" fmla="*/ 548640 w 2011680"/>
              <a:gd name="connsiteY1" fmla="*/ 883920 h 1524000"/>
              <a:gd name="connsiteX2" fmla="*/ 1432560 w 2011680"/>
              <a:gd name="connsiteY2" fmla="*/ 1097280 h 1524000"/>
              <a:gd name="connsiteX3" fmla="*/ 2011680 w 2011680"/>
              <a:gd name="connsiteY3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1680" h="1524000">
                <a:moveTo>
                  <a:pt x="0" y="0"/>
                </a:moveTo>
                <a:cubicBezTo>
                  <a:pt x="154940" y="350520"/>
                  <a:pt x="309880" y="701040"/>
                  <a:pt x="548640" y="883920"/>
                </a:cubicBezTo>
                <a:cubicBezTo>
                  <a:pt x="787400" y="1066800"/>
                  <a:pt x="1188720" y="990600"/>
                  <a:pt x="1432560" y="1097280"/>
                </a:cubicBezTo>
                <a:cubicBezTo>
                  <a:pt x="1676400" y="1203960"/>
                  <a:pt x="1844040" y="1363980"/>
                  <a:pt x="2011680" y="1524000"/>
                </a:cubicBezTo>
              </a:path>
            </a:pathLst>
          </a:custGeom>
          <a:noFill/>
          <a:ln w="12700" cap="flat">
            <a:solidFill>
              <a:schemeClr val="accent1"/>
            </a:solidFill>
            <a:miter lim="400000"/>
            <a:tailEnd type="triangle" w="lg" len="lg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AFD37C31-FE6E-2B4C-81EF-235E11DF52D7}"/>
              </a:ext>
            </a:extLst>
          </p:cNvPr>
          <p:cNvSpPr/>
          <p:nvPr/>
        </p:nvSpPr>
        <p:spPr>
          <a:xfrm>
            <a:off x="11795760" y="6248400"/>
            <a:ext cx="5242560" cy="4724400"/>
          </a:xfrm>
          <a:custGeom>
            <a:avLst/>
            <a:gdLst>
              <a:gd name="connsiteX0" fmla="*/ 5242560 w 5242560"/>
              <a:gd name="connsiteY0" fmla="*/ 4724400 h 4724400"/>
              <a:gd name="connsiteX1" fmla="*/ 4267200 w 5242560"/>
              <a:gd name="connsiteY1" fmla="*/ 3352800 h 4724400"/>
              <a:gd name="connsiteX2" fmla="*/ 2194560 w 5242560"/>
              <a:gd name="connsiteY2" fmla="*/ 3383280 h 4724400"/>
              <a:gd name="connsiteX3" fmla="*/ 1828800 w 5242560"/>
              <a:gd name="connsiteY3" fmla="*/ 2438400 h 4724400"/>
              <a:gd name="connsiteX4" fmla="*/ 0 w 5242560"/>
              <a:gd name="connsiteY4" fmla="*/ 0 h 472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42560" h="4724400">
                <a:moveTo>
                  <a:pt x="5242560" y="4724400"/>
                </a:moveTo>
                <a:cubicBezTo>
                  <a:pt x="5008880" y="4150360"/>
                  <a:pt x="4775200" y="3576320"/>
                  <a:pt x="4267200" y="3352800"/>
                </a:cubicBezTo>
                <a:cubicBezTo>
                  <a:pt x="3759200" y="3129280"/>
                  <a:pt x="2600960" y="3535680"/>
                  <a:pt x="2194560" y="3383280"/>
                </a:cubicBezTo>
                <a:cubicBezTo>
                  <a:pt x="1788160" y="3230880"/>
                  <a:pt x="2194560" y="3002280"/>
                  <a:pt x="1828800" y="2438400"/>
                </a:cubicBezTo>
                <a:cubicBezTo>
                  <a:pt x="1463040" y="1874520"/>
                  <a:pt x="731520" y="937260"/>
                  <a:pt x="0" y="0"/>
                </a:cubicBezTo>
              </a:path>
            </a:pathLst>
          </a:custGeom>
          <a:noFill/>
          <a:ln w="12700" cap="flat">
            <a:solidFill>
              <a:schemeClr val="accent1"/>
            </a:solidFill>
            <a:miter lim="400000"/>
            <a:tailEnd type="triangle" w="lg" len="lg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B6DDBE02-F729-DA42-A00A-D143981C2F90}"/>
              </a:ext>
            </a:extLst>
          </p:cNvPr>
          <p:cNvSpPr/>
          <p:nvPr/>
        </p:nvSpPr>
        <p:spPr>
          <a:xfrm>
            <a:off x="11965102" y="10393680"/>
            <a:ext cx="5073218" cy="1355832"/>
          </a:xfrm>
          <a:custGeom>
            <a:avLst/>
            <a:gdLst>
              <a:gd name="connsiteX0" fmla="*/ 226898 w 5073218"/>
              <a:gd name="connsiteY0" fmla="*/ 1219200 h 1355832"/>
              <a:gd name="connsiteX1" fmla="*/ 165938 w 5073218"/>
              <a:gd name="connsiteY1" fmla="*/ 1249680 h 1355832"/>
              <a:gd name="connsiteX2" fmla="*/ 2086178 w 5073218"/>
              <a:gd name="connsiteY2" fmla="*/ 1158240 h 1355832"/>
              <a:gd name="connsiteX3" fmla="*/ 3274898 w 5073218"/>
              <a:gd name="connsiteY3" fmla="*/ 1341120 h 1355832"/>
              <a:gd name="connsiteX4" fmla="*/ 4219778 w 5073218"/>
              <a:gd name="connsiteY4" fmla="*/ 701040 h 1355832"/>
              <a:gd name="connsiteX5" fmla="*/ 5073218 w 5073218"/>
              <a:gd name="connsiteY5" fmla="*/ 0 h 1355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73218" h="1355832">
                <a:moveTo>
                  <a:pt x="226898" y="1219200"/>
                </a:moveTo>
                <a:cubicBezTo>
                  <a:pt x="41478" y="1239520"/>
                  <a:pt x="-143942" y="1259840"/>
                  <a:pt x="165938" y="1249680"/>
                </a:cubicBezTo>
                <a:cubicBezTo>
                  <a:pt x="475818" y="1239520"/>
                  <a:pt x="1568018" y="1143000"/>
                  <a:pt x="2086178" y="1158240"/>
                </a:cubicBezTo>
                <a:cubicBezTo>
                  <a:pt x="2604338" y="1173480"/>
                  <a:pt x="2919298" y="1417320"/>
                  <a:pt x="3274898" y="1341120"/>
                </a:cubicBezTo>
                <a:cubicBezTo>
                  <a:pt x="3630498" y="1264920"/>
                  <a:pt x="3920058" y="924560"/>
                  <a:pt x="4219778" y="701040"/>
                </a:cubicBezTo>
                <a:cubicBezTo>
                  <a:pt x="4519498" y="477520"/>
                  <a:pt x="4796358" y="238760"/>
                  <a:pt x="5073218" y="0"/>
                </a:cubicBezTo>
              </a:path>
            </a:pathLst>
          </a:custGeom>
          <a:noFill/>
          <a:ln w="12700" cap="flat">
            <a:solidFill>
              <a:schemeClr val="accent1"/>
            </a:solidFill>
            <a:miter lim="400000"/>
            <a:tailEnd type="triangle" w="lg" len="lg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5825B453-3BA2-B64E-A1DF-9CCE29DAA2B0}"/>
              </a:ext>
            </a:extLst>
          </p:cNvPr>
          <p:cNvSpPr/>
          <p:nvPr/>
        </p:nvSpPr>
        <p:spPr>
          <a:xfrm>
            <a:off x="12017167" y="6400800"/>
            <a:ext cx="5051633" cy="3749040"/>
          </a:xfrm>
          <a:custGeom>
            <a:avLst/>
            <a:gdLst>
              <a:gd name="connsiteX0" fmla="*/ 5051633 w 5051633"/>
              <a:gd name="connsiteY0" fmla="*/ 3749040 h 3749040"/>
              <a:gd name="connsiteX1" fmla="*/ 3527633 w 5051633"/>
              <a:gd name="connsiteY1" fmla="*/ 2773680 h 3749040"/>
              <a:gd name="connsiteX2" fmla="*/ 2125553 w 5051633"/>
              <a:gd name="connsiteY2" fmla="*/ 2438400 h 3749040"/>
              <a:gd name="connsiteX3" fmla="*/ 266273 w 5051633"/>
              <a:gd name="connsiteY3" fmla="*/ 1798320 h 3749040"/>
              <a:gd name="connsiteX4" fmla="*/ 52913 w 5051633"/>
              <a:gd name="connsiteY4" fmla="*/ 0 h 374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1633" h="3749040">
                <a:moveTo>
                  <a:pt x="5051633" y="3749040"/>
                </a:moveTo>
                <a:cubicBezTo>
                  <a:pt x="4533473" y="3370580"/>
                  <a:pt x="4015313" y="2992120"/>
                  <a:pt x="3527633" y="2773680"/>
                </a:cubicBezTo>
                <a:cubicBezTo>
                  <a:pt x="3039953" y="2555240"/>
                  <a:pt x="2669113" y="2600960"/>
                  <a:pt x="2125553" y="2438400"/>
                </a:cubicBezTo>
                <a:cubicBezTo>
                  <a:pt x="1581993" y="2275840"/>
                  <a:pt x="611713" y="2204720"/>
                  <a:pt x="266273" y="1798320"/>
                </a:cubicBezTo>
                <a:cubicBezTo>
                  <a:pt x="-79167" y="1391920"/>
                  <a:pt x="-13127" y="695960"/>
                  <a:pt x="52913" y="0"/>
                </a:cubicBezTo>
              </a:path>
            </a:pathLst>
          </a:custGeom>
          <a:noFill/>
          <a:ln w="12700" cap="flat">
            <a:solidFill>
              <a:schemeClr val="accent1"/>
            </a:solidFill>
            <a:miter lim="400000"/>
            <a:headEnd type="none" w="med" len="med"/>
            <a:tailEnd type="triangle" w="lg" len="lg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8AA30A83-4A06-4842-8732-534DF75DBADA}"/>
              </a:ext>
            </a:extLst>
          </p:cNvPr>
          <p:cNvSpPr/>
          <p:nvPr/>
        </p:nvSpPr>
        <p:spPr>
          <a:xfrm>
            <a:off x="14446257" y="6248400"/>
            <a:ext cx="2592063" cy="3596640"/>
          </a:xfrm>
          <a:custGeom>
            <a:avLst/>
            <a:gdLst>
              <a:gd name="connsiteX0" fmla="*/ 2592063 w 2592063"/>
              <a:gd name="connsiteY0" fmla="*/ 3596640 h 3596640"/>
              <a:gd name="connsiteX1" fmla="*/ 1616703 w 2592063"/>
              <a:gd name="connsiteY1" fmla="*/ 2529840 h 3596640"/>
              <a:gd name="connsiteX2" fmla="*/ 885183 w 2592063"/>
              <a:gd name="connsiteY2" fmla="*/ 2529840 h 3596640"/>
              <a:gd name="connsiteX3" fmla="*/ 1220463 w 2592063"/>
              <a:gd name="connsiteY3" fmla="*/ 1493520 h 3596640"/>
              <a:gd name="connsiteX4" fmla="*/ 31743 w 2592063"/>
              <a:gd name="connsiteY4" fmla="*/ 1066800 h 3596640"/>
              <a:gd name="connsiteX5" fmla="*/ 458463 w 2592063"/>
              <a:gd name="connsiteY5" fmla="*/ 0 h 3596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2063" h="3596640">
                <a:moveTo>
                  <a:pt x="2592063" y="3596640"/>
                </a:moveTo>
                <a:cubicBezTo>
                  <a:pt x="2246623" y="3152140"/>
                  <a:pt x="1901183" y="2707640"/>
                  <a:pt x="1616703" y="2529840"/>
                </a:cubicBezTo>
                <a:cubicBezTo>
                  <a:pt x="1332223" y="2352040"/>
                  <a:pt x="951223" y="2702560"/>
                  <a:pt x="885183" y="2529840"/>
                </a:cubicBezTo>
                <a:cubicBezTo>
                  <a:pt x="819143" y="2357120"/>
                  <a:pt x="1362703" y="1737360"/>
                  <a:pt x="1220463" y="1493520"/>
                </a:cubicBezTo>
                <a:cubicBezTo>
                  <a:pt x="1078223" y="1249680"/>
                  <a:pt x="158743" y="1315720"/>
                  <a:pt x="31743" y="1066800"/>
                </a:cubicBezTo>
                <a:cubicBezTo>
                  <a:pt x="-95257" y="817880"/>
                  <a:pt x="181603" y="408940"/>
                  <a:pt x="458463" y="0"/>
                </a:cubicBezTo>
              </a:path>
            </a:pathLst>
          </a:custGeom>
          <a:noFill/>
          <a:ln w="12700" cap="flat">
            <a:solidFill>
              <a:schemeClr val="accent1"/>
            </a:solidFill>
            <a:miter lim="400000"/>
            <a:tailEnd type="triangle" w="lg" len="lg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5B31E6-E1A4-464A-A8B1-79BCD75DA8AD}"/>
              </a:ext>
            </a:extLst>
          </p:cNvPr>
          <p:cNvSpPr txBox="1"/>
          <p:nvPr/>
        </p:nvSpPr>
        <p:spPr>
          <a:xfrm>
            <a:off x="18318480" y="8801931"/>
            <a:ext cx="2316480" cy="11413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0" i="0" u="none" strike="noStrike" cap="none" spc="0" normalizeH="0" baseline="0" dirty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$$$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2C45F21-D9F9-F542-9A31-38A9FEE8DD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40680" b="11625"/>
          <a:stretch/>
        </p:blipFill>
        <p:spPr>
          <a:xfrm flipH="1">
            <a:off x="19655635" y="0"/>
            <a:ext cx="4728365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640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4AD3D-2E6F-4041-8EBC-5A97876D0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Scenario: Distributed Protocols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B0949D-3368-5643-BE64-AD3ACB635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173" y="4479078"/>
            <a:ext cx="21795653" cy="29629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836A15-711A-444D-949C-6BE9603CA5DC}"/>
              </a:ext>
            </a:extLst>
          </p:cNvPr>
          <p:cNvSpPr txBox="1"/>
          <p:nvPr/>
        </p:nvSpPr>
        <p:spPr>
          <a:xfrm>
            <a:off x="4084320" y="8624627"/>
            <a:ext cx="17007840" cy="42575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Communication via I/O in the cloud?</a:t>
            </a:r>
          </a:p>
          <a:p>
            <a:pPr marL="571500" marR="0" indent="-571500" algn="l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0MQ on EC2 is baseline NW overhead (1x)</a:t>
            </a:r>
          </a:p>
          <a:p>
            <a:pPr marL="571500" marR="0" indent="-571500" algn="l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000" dirty="0"/>
              <a:t>Ignoring Lambda, </a:t>
            </a: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even “fast” DynamoDB is </a:t>
            </a: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~38x slower </a:t>
            </a: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than NW.</a:t>
            </a:r>
          </a:p>
          <a:p>
            <a:pPr marL="571500" marR="0" indent="-571500" algn="l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000" dirty="0"/>
              <a:t>With Lambda invocation, </a:t>
            </a:r>
            <a:r>
              <a:rPr lang="en-US" sz="4000" b="1" dirty="0"/>
              <a:t>over</a:t>
            </a:r>
            <a:r>
              <a:rPr lang="en-US" sz="4000" dirty="0"/>
              <a:t> </a:t>
            </a:r>
            <a:r>
              <a:rPr lang="en-US" sz="4000" b="1" dirty="0"/>
              <a:t>1000x slower</a:t>
            </a:r>
            <a:endParaRPr kumimoji="0" lang="en-US" sz="4000" b="1" i="0" u="none" strike="noStrike" cap="none" spc="0" normalizeH="0" baseline="0" dirty="0">
              <a:ln>
                <a:noFill/>
              </a:ln>
              <a:solidFill>
                <a:srgbClr val="53585F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94AE0C7-558F-504A-9B7B-E6E82D07CA59}"/>
              </a:ext>
            </a:extLst>
          </p:cNvPr>
          <p:cNvGrpSpPr/>
          <p:nvPr/>
        </p:nvGrpSpPr>
        <p:grpSpPr>
          <a:xfrm>
            <a:off x="20644890" y="940523"/>
            <a:ext cx="1579880" cy="1579880"/>
            <a:chOff x="20644890" y="940523"/>
            <a:chExt cx="1579880" cy="157988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BF987F4-6BEC-B64F-ABD9-E76879B0B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346"/>
            <a:stretch/>
          </p:blipFill>
          <p:spPr>
            <a:xfrm>
              <a:off x="20644890" y="1093348"/>
              <a:ext cx="1579880" cy="1274231"/>
            </a:xfrm>
            <a:prstGeom prst="rect">
              <a:avLst/>
            </a:prstGeom>
          </p:spPr>
        </p:pic>
        <p:sp>
          <p:nvSpPr>
            <p:cNvPr id="9" name="&quot;No&quot; Symbol 8">
              <a:extLst>
                <a:ext uri="{FF2B5EF4-FFF2-40B4-BE49-F238E27FC236}">
                  <a16:creationId xmlns:a16="http://schemas.microsoft.com/office/drawing/2014/main" id="{B8E6D982-80B0-7746-9FE3-70B6F1E7A6E8}"/>
                </a:ext>
              </a:extLst>
            </p:cNvPr>
            <p:cNvSpPr/>
            <p:nvPr/>
          </p:nvSpPr>
          <p:spPr>
            <a:xfrm>
              <a:off x="20644890" y="940523"/>
              <a:ext cx="1579880" cy="1579880"/>
            </a:xfrm>
            <a:prstGeom prst="noSmoking">
              <a:avLst>
                <a:gd name="adj" fmla="val 3538"/>
              </a:avLst>
            </a:prstGeom>
            <a:solidFill>
              <a:srgbClr val="C000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8316303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4AD3D-2E6F-4041-8EBC-5A97876D0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Scenario: Distributed Protocols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20CDC-55E6-E743-9845-7719CC720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570" y="3248751"/>
            <a:ext cx="21031200" cy="9526726"/>
          </a:xfrm>
        </p:spPr>
        <p:txBody>
          <a:bodyPr>
            <a:normAutofit/>
          </a:bodyPr>
          <a:lstStyle/>
          <a:p>
            <a:r>
              <a:rPr lang="en-US" dirty="0"/>
              <a:t>Garcia-Molina “Bully” leader election protocol, 1,000 Nodes</a:t>
            </a:r>
          </a:p>
          <a:p>
            <a:r>
              <a:rPr lang="en-US" dirty="0"/>
              <a:t>DynamoDB as communication medium</a:t>
            </a:r>
          </a:p>
          <a:p>
            <a:r>
              <a:rPr lang="en-US" dirty="0"/>
              <a:t>15-min lambda lifetimes</a:t>
            </a:r>
          </a:p>
          <a:p>
            <a:endParaRPr lang="en-US" dirty="0"/>
          </a:p>
          <a:p>
            <a:r>
              <a:rPr lang="en-US" b="1" dirty="0"/>
              <a:t>1.9%</a:t>
            </a:r>
            <a:r>
              <a:rPr lang="en-US" dirty="0"/>
              <a:t> of system time spent on this in (unachievable) best-case</a:t>
            </a:r>
          </a:p>
          <a:p>
            <a:r>
              <a:rPr lang="en-US" b="1" dirty="0"/>
              <a:t>$450/hour </a:t>
            </a:r>
            <a:r>
              <a:rPr lang="en-US" dirty="0"/>
              <a:t>in DynamoDB minimum bills for “communication”</a:t>
            </a:r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EF2F9CC-28FE-954E-95A8-EA98B71A2C10}"/>
              </a:ext>
            </a:extLst>
          </p:cNvPr>
          <p:cNvGrpSpPr/>
          <p:nvPr/>
        </p:nvGrpSpPr>
        <p:grpSpPr>
          <a:xfrm>
            <a:off x="20644890" y="940523"/>
            <a:ext cx="1579880" cy="1579880"/>
            <a:chOff x="20644890" y="940523"/>
            <a:chExt cx="1579880" cy="157988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7F21DBB-2432-524D-9E66-2A3973A2EA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346"/>
            <a:stretch/>
          </p:blipFill>
          <p:spPr>
            <a:xfrm>
              <a:off x="20644890" y="1093348"/>
              <a:ext cx="1579880" cy="1274231"/>
            </a:xfrm>
            <a:prstGeom prst="rect">
              <a:avLst/>
            </a:prstGeom>
          </p:spPr>
        </p:pic>
        <p:sp>
          <p:nvSpPr>
            <p:cNvPr id="6" name="&quot;No&quot; Symbol 5">
              <a:extLst>
                <a:ext uri="{FF2B5EF4-FFF2-40B4-BE49-F238E27FC236}">
                  <a16:creationId xmlns:a16="http://schemas.microsoft.com/office/drawing/2014/main" id="{4A6BE5F4-F4A2-C044-B102-644956481995}"/>
                </a:ext>
              </a:extLst>
            </p:cNvPr>
            <p:cNvSpPr/>
            <p:nvPr/>
          </p:nvSpPr>
          <p:spPr>
            <a:xfrm>
              <a:off x="20644890" y="940523"/>
              <a:ext cx="1579880" cy="1579880"/>
            </a:xfrm>
            <a:prstGeom prst="noSmoking">
              <a:avLst>
                <a:gd name="adj" fmla="val 3538"/>
              </a:avLst>
            </a:prstGeom>
            <a:solidFill>
              <a:srgbClr val="C000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8308759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Outline Title Goes Here"/>
          <p:cNvSpPr txBox="1">
            <a:spLocks noGrp="1"/>
          </p:cNvSpPr>
          <p:nvPr>
            <p:ph type="body" sz="quarter" idx="13"/>
          </p:nvPr>
        </p:nvSpPr>
        <p:spPr>
          <a:xfrm>
            <a:off x="815530" y="1032859"/>
            <a:ext cx="4763094" cy="995657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292" name="Slide Number"/>
          <p:cNvSpPr txBox="1"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s-IS" smtClean="0"/>
              <a:pPr/>
              <a:t>35</a:t>
            </a:fld>
            <a:endParaRPr lang="is-IS"/>
          </a:p>
        </p:txBody>
      </p:sp>
      <p:sp>
        <p:nvSpPr>
          <p:cNvPr id="293" name="1"/>
          <p:cNvSpPr/>
          <p:nvPr/>
        </p:nvSpPr>
        <p:spPr>
          <a:xfrm>
            <a:off x="5783276" y="2396066"/>
            <a:ext cx="1270001" cy="1270001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FFFFFF"/>
                </a:solidFill>
              </a:defRPr>
            </a:lvl1pPr>
          </a:lstStyle>
          <a:p>
            <a:r>
              <a:t>1</a:t>
            </a:r>
          </a:p>
        </p:txBody>
      </p:sp>
      <p:sp>
        <p:nvSpPr>
          <p:cNvPr id="294" name="2"/>
          <p:cNvSpPr/>
          <p:nvPr/>
        </p:nvSpPr>
        <p:spPr>
          <a:xfrm>
            <a:off x="5783276" y="4533974"/>
            <a:ext cx="1270001" cy="1270001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FFFFFF"/>
                </a:solidFill>
              </a:defRPr>
            </a:lvl1pPr>
          </a:lstStyle>
          <a:p>
            <a:r>
              <a:t>2</a:t>
            </a:r>
          </a:p>
        </p:txBody>
      </p:sp>
      <p:sp>
        <p:nvSpPr>
          <p:cNvPr id="295" name="3"/>
          <p:cNvSpPr/>
          <p:nvPr/>
        </p:nvSpPr>
        <p:spPr>
          <a:xfrm>
            <a:off x="5783276" y="6671881"/>
            <a:ext cx="1270001" cy="1270001"/>
          </a:xfrm>
          <a:prstGeom prst="ellipse">
            <a:avLst/>
          </a:prstGeom>
          <a:solidFill>
            <a:srgbClr val="FFC00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FFFFFF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296" name="4"/>
          <p:cNvSpPr/>
          <p:nvPr/>
        </p:nvSpPr>
        <p:spPr>
          <a:xfrm>
            <a:off x="5783276" y="8809788"/>
            <a:ext cx="1270001" cy="1270001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FFFFFF"/>
                </a:solidFill>
              </a:defRPr>
            </a:lvl1pPr>
          </a:lstStyle>
          <a:p>
            <a:r>
              <a:t>4</a:t>
            </a:r>
          </a:p>
        </p:txBody>
      </p:sp>
      <p:sp>
        <p:nvSpPr>
          <p:cNvPr id="298" name="Outline Item"/>
          <p:cNvSpPr txBox="1"/>
          <p:nvPr/>
        </p:nvSpPr>
        <p:spPr>
          <a:xfrm>
            <a:off x="7481193" y="2396066"/>
            <a:ext cx="6739024" cy="1069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just">
              <a:lnSpc>
                <a:spcPts val="8400"/>
              </a:lnSpc>
              <a:defRPr sz="4500"/>
            </a:lvl1pPr>
          </a:lstStyle>
          <a:p>
            <a:pPr algn="l"/>
            <a:r>
              <a:rPr lang="en-US" dirty="0"/>
              <a:t>Promise, Potential, Scope</a:t>
            </a:r>
            <a:endParaRPr dirty="0"/>
          </a:p>
        </p:txBody>
      </p:sp>
      <p:sp>
        <p:nvSpPr>
          <p:cNvPr id="299" name="Outline Item"/>
          <p:cNvSpPr txBox="1"/>
          <p:nvPr/>
        </p:nvSpPr>
        <p:spPr>
          <a:xfrm>
            <a:off x="7481193" y="4533974"/>
            <a:ext cx="6995505" cy="1069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just">
              <a:lnSpc>
                <a:spcPts val="8400"/>
              </a:lnSpc>
              <a:defRPr sz="4500"/>
            </a:lvl1pPr>
          </a:lstStyle>
          <a:p>
            <a:pPr algn="l"/>
            <a:r>
              <a:rPr lang="en-US" dirty="0"/>
              <a:t>What Works, What’s Broke</a:t>
            </a:r>
            <a:endParaRPr dirty="0"/>
          </a:p>
        </p:txBody>
      </p:sp>
      <p:sp>
        <p:nvSpPr>
          <p:cNvPr id="301" name="Outline Item"/>
          <p:cNvSpPr txBox="1"/>
          <p:nvPr/>
        </p:nvSpPr>
        <p:spPr>
          <a:xfrm>
            <a:off x="7481193" y="6671881"/>
            <a:ext cx="6931385" cy="1069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just">
              <a:lnSpc>
                <a:spcPts val="8400"/>
              </a:lnSpc>
              <a:defRPr sz="4500"/>
            </a:lvl1pPr>
          </a:lstStyle>
          <a:p>
            <a:pPr algn="l"/>
            <a:r>
              <a:rPr lang="en-US" b="1" dirty="0">
                <a:solidFill>
                  <a:srgbClr val="FFC000"/>
                </a:solidFill>
              </a:rPr>
              <a:t>Objections from the Wild</a:t>
            </a:r>
            <a:endParaRPr b="1" dirty="0">
              <a:solidFill>
                <a:srgbClr val="FFC000"/>
              </a:solidFill>
            </a:endParaRPr>
          </a:p>
        </p:txBody>
      </p:sp>
      <p:sp>
        <p:nvSpPr>
          <p:cNvPr id="302" name="Outline Item"/>
          <p:cNvSpPr txBox="1"/>
          <p:nvPr/>
        </p:nvSpPr>
        <p:spPr>
          <a:xfrm>
            <a:off x="7481193" y="8809789"/>
            <a:ext cx="10297691" cy="1069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just">
              <a:lnSpc>
                <a:spcPts val="8400"/>
              </a:lnSpc>
              <a:defRPr sz="4500"/>
            </a:lvl1pPr>
          </a:lstStyle>
          <a:p>
            <a:pPr algn="l"/>
            <a:r>
              <a:rPr lang="en-US" dirty="0"/>
              <a:t>Moving Forward on Cloud Programming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21742159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86AC4-A126-F34C-8C11-7C5D2ECB7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Colleagues Had Things to Say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016A2A-73CD-2D42-9C38-CA054C28F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570" y="4742270"/>
            <a:ext cx="6578830" cy="49341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4087B7-877E-1641-9DD6-804041AC2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4827" y="4742270"/>
            <a:ext cx="7967942" cy="49341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FADC0B-81D2-F94B-A629-2C1F2E8D4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13170" y="4415331"/>
            <a:ext cx="3911600" cy="558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54644F-5701-3F46-A64F-43170E6C957B}"/>
              </a:ext>
            </a:extLst>
          </p:cNvPr>
          <p:cNvSpPr txBox="1"/>
          <p:nvPr/>
        </p:nvSpPr>
        <p:spPr>
          <a:xfrm>
            <a:off x="2956560" y="10161622"/>
            <a:ext cx="16961678" cy="21800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Discussion summarized in the paper</a:t>
            </a:r>
          </a:p>
          <a:p>
            <a:pPr marL="0" marR="0" indent="0" algn="l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/>
              <a:t>Upshot: we do think there’s work to do but we’re optimistic too.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53585F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33691121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74178-6577-C147-979F-BDB1C4C49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Hacker News Had a Few Things to Say, Too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655DC9-12FB-BA44-AD83-20A68F519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205" y="5367314"/>
            <a:ext cx="21301589" cy="234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290195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33952-ACF1-7847-A4AF-40C792E45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Interesting HN Feedback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2FB00-07A0-394F-96E0-99C2524B98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“Serverless is just CGI/PHP”</a:t>
            </a:r>
          </a:p>
          <a:p>
            <a:pPr lvl="1"/>
            <a:r>
              <a:rPr lang="en-US" dirty="0"/>
              <a:t>Con: no novelty, lack of sticky routing and caching is bad.</a:t>
            </a:r>
          </a:p>
          <a:p>
            <a:pPr lvl="1"/>
            <a:r>
              <a:rPr lang="en-US" dirty="0"/>
              <a:t>Pro: </a:t>
            </a:r>
            <a:r>
              <a:rPr lang="en-US" dirty="0" err="1"/>
              <a:t>FaaS</a:t>
            </a:r>
            <a:r>
              <a:rPr lang="en-US" dirty="0"/>
              <a:t> design patterns are Known Good Things for scalable applications</a:t>
            </a:r>
          </a:p>
          <a:p>
            <a:pPr lvl="2"/>
            <a:r>
              <a:rPr lang="en-US" sz="3600" dirty="0"/>
              <a:t>Statelessness, distant storage, etc.</a:t>
            </a:r>
          </a:p>
          <a:p>
            <a:endParaRPr lang="en-US" dirty="0"/>
          </a:p>
          <a:p>
            <a:r>
              <a:rPr lang="en-US" dirty="0"/>
              <a:t>“Serverless is creating a bunch of vendor lock-in &amp; technical debt”</a:t>
            </a:r>
          </a:p>
          <a:p>
            <a:pPr lvl="1"/>
            <a:r>
              <a:rPr lang="en-US" dirty="0"/>
              <a:t>We did point out that possibility, gently.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06B424-C743-D544-A440-72E4A7734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7652" y="7443985"/>
            <a:ext cx="18025548" cy="68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99851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Outline Title Goes Here"/>
          <p:cNvSpPr txBox="1">
            <a:spLocks noGrp="1"/>
          </p:cNvSpPr>
          <p:nvPr>
            <p:ph type="body" sz="quarter" idx="13"/>
          </p:nvPr>
        </p:nvSpPr>
        <p:spPr>
          <a:xfrm>
            <a:off x="815530" y="1032859"/>
            <a:ext cx="4763094" cy="995657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292" name="Slide Number"/>
          <p:cNvSpPr txBox="1"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s-IS" smtClean="0"/>
              <a:pPr/>
              <a:t>39</a:t>
            </a:fld>
            <a:endParaRPr lang="is-IS"/>
          </a:p>
        </p:txBody>
      </p:sp>
      <p:sp>
        <p:nvSpPr>
          <p:cNvPr id="293" name="1"/>
          <p:cNvSpPr/>
          <p:nvPr/>
        </p:nvSpPr>
        <p:spPr>
          <a:xfrm>
            <a:off x="5783276" y="2396066"/>
            <a:ext cx="1270001" cy="1270001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FFFFFF"/>
                </a:solidFill>
              </a:defRPr>
            </a:lvl1pPr>
          </a:lstStyle>
          <a:p>
            <a:r>
              <a:t>1</a:t>
            </a:r>
          </a:p>
        </p:txBody>
      </p:sp>
      <p:sp>
        <p:nvSpPr>
          <p:cNvPr id="294" name="2"/>
          <p:cNvSpPr/>
          <p:nvPr/>
        </p:nvSpPr>
        <p:spPr>
          <a:xfrm>
            <a:off x="5783276" y="4533974"/>
            <a:ext cx="1270001" cy="1270001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FFFFFF"/>
                </a:solidFill>
              </a:defRPr>
            </a:lvl1pPr>
          </a:lstStyle>
          <a:p>
            <a:r>
              <a:t>2</a:t>
            </a:r>
          </a:p>
        </p:txBody>
      </p:sp>
      <p:sp>
        <p:nvSpPr>
          <p:cNvPr id="295" name="3"/>
          <p:cNvSpPr/>
          <p:nvPr/>
        </p:nvSpPr>
        <p:spPr>
          <a:xfrm>
            <a:off x="5783276" y="6671881"/>
            <a:ext cx="1270001" cy="1270001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FFFFFF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296" name="4"/>
          <p:cNvSpPr/>
          <p:nvPr/>
        </p:nvSpPr>
        <p:spPr>
          <a:xfrm>
            <a:off x="5783276" y="8809788"/>
            <a:ext cx="1270001" cy="1270001"/>
          </a:xfrm>
          <a:prstGeom prst="ellipse">
            <a:avLst/>
          </a:prstGeom>
          <a:solidFill>
            <a:srgbClr val="FFC00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FFFFFF"/>
                </a:solidFill>
              </a:defRPr>
            </a:lvl1pPr>
          </a:lstStyle>
          <a:p>
            <a:r>
              <a:t>4</a:t>
            </a:r>
          </a:p>
        </p:txBody>
      </p:sp>
      <p:sp>
        <p:nvSpPr>
          <p:cNvPr id="298" name="Outline Item"/>
          <p:cNvSpPr txBox="1"/>
          <p:nvPr/>
        </p:nvSpPr>
        <p:spPr>
          <a:xfrm>
            <a:off x="7481193" y="2396066"/>
            <a:ext cx="6739024" cy="1069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just">
              <a:lnSpc>
                <a:spcPts val="8400"/>
              </a:lnSpc>
              <a:defRPr sz="4500"/>
            </a:lvl1pPr>
          </a:lstStyle>
          <a:p>
            <a:pPr algn="l"/>
            <a:r>
              <a:rPr lang="en-US" dirty="0"/>
              <a:t>Promise, Potential, Scope</a:t>
            </a:r>
            <a:endParaRPr dirty="0"/>
          </a:p>
        </p:txBody>
      </p:sp>
      <p:sp>
        <p:nvSpPr>
          <p:cNvPr id="299" name="Outline Item"/>
          <p:cNvSpPr txBox="1"/>
          <p:nvPr/>
        </p:nvSpPr>
        <p:spPr>
          <a:xfrm>
            <a:off x="7481193" y="4533974"/>
            <a:ext cx="6995505" cy="1069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just">
              <a:lnSpc>
                <a:spcPts val="8400"/>
              </a:lnSpc>
              <a:defRPr sz="4500"/>
            </a:lvl1pPr>
          </a:lstStyle>
          <a:p>
            <a:pPr algn="l"/>
            <a:r>
              <a:rPr lang="en-US" dirty="0"/>
              <a:t>What Works, What’s Broke</a:t>
            </a:r>
            <a:endParaRPr dirty="0"/>
          </a:p>
        </p:txBody>
      </p:sp>
      <p:sp>
        <p:nvSpPr>
          <p:cNvPr id="301" name="Outline Item"/>
          <p:cNvSpPr txBox="1"/>
          <p:nvPr/>
        </p:nvSpPr>
        <p:spPr>
          <a:xfrm>
            <a:off x="7481193" y="6671881"/>
            <a:ext cx="6386364" cy="1069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just">
              <a:lnSpc>
                <a:spcPts val="8400"/>
              </a:lnSpc>
              <a:defRPr sz="4500"/>
            </a:lvl1pPr>
          </a:lstStyle>
          <a:p>
            <a:pPr algn="l"/>
            <a:r>
              <a:rPr lang="en-US" dirty="0"/>
              <a:t>Objections from the Wild</a:t>
            </a:r>
            <a:endParaRPr dirty="0"/>
          </a:p>
        </p:txBody>
      </p:sp>
      <p:sp>
        <p:nvSpPr>
          <p:cNvPr id="302" name="Outline Item"/>
          <p:cNvSpPr txBox="1"/>
          <p:nvPr/>
        </p:nvSpPr>
        <p:spPr>
          <a:xfrm>
            <a:off x="7481193" y="8809789"/>
            <a:ext cx="11131252" cy="1069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just">
              <a:lnSpc>
                <a:spcPts val="8400"/>
              </a:lnSpc>
              <a:defRPr sz="4500"/>
            </a:lvl1pPr>
          </a:lstStyle>
          <a:p>
            <a:pPr algn="l"/>
            <a:r>
              <a:rPr lang="en-US" b="1" dirty="0">
                <a:solidFill>
                  <a:srgbClr val="FFC000"/>
                </a:solidFill>
              </a:rPr>
              <a:t>Moving Forward on Cloud Programming</a:t>
            </a:r>
            <a:endParaRPr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169347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1615DF5-E069-8A40-AC77-6D52DFD3A8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69177" y="383869"/>
            <a:ext cx="20139911" cy="1836738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New Platform + New Language = Innovation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27C5EC-B03B-CE47-B799-0A87973CBAF0}"/>
              </a:ext>
            </a:extLst>
          </p:cNvPr>
          <p:cNvSpPr/>
          <p:nvPr/>
        </p:nvSpPr>
        <p:spPr>
          <a:xfrm>
            <a:off x="3341914" y="9615714"/>
            <a:ext cx="3051629" cy="2336800"/>
          </a:xfrm>
          <a:custGeom>
            <a:avLst/>
            <a:gdLst>
              <a:gd name="connsiteX0" fmla="*/ 322943 w 3051629"/>
              <a:gd name="connsiteY0" fmla="*/ 2336800 h 2336800"/>
              <a:gd name="connsiteX1" fmla="*/ 0 w 3051629"/>
              <a:gd name="connsiteY1" fmla="*/ 2336800 h 2336800"/>
              <a:gd name="connsiteX2" fmla="*/ 0 w 3051629"/>
              <a:gd name="connsiteY2" fmla="*/ 0 h 2336800"/>
              <a:gd name="connsiteX3" fmla="*/ 3051629 w 3051629"/>
              <a:gd name="connsiteY3" fmla="*/ 0 h 2336800"/>
              <a:gd name="connsiteX4" fmla="*/ 3051629 w 3051629"/>
              <a:gd name="connsiteY4" fmla="*/ 257629 h 2336800"/>
              <a:gd name="connsiteX5" fmla="*/ 3037115 w 3051629"/>
              <a:gd name="connsiteY5" fmla="*/ 257629 h 233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51629" h="2336800">
                <a:moveTo>
                  <a:pt x="322943" y="2336800"/>
                </a:moveTo>
                <a:lnTo>
                  <a:pt x="0" y="2336800"/>
                </a:lnTo>
                <a:lnTo>
                  <a:pt x="0" y="0"/>
                </a:lnTo>
                <a:lnTo>
                  <a:pt x="3051629" y="0"/>
                </a:lnTo>
                <a:lnTo>
                  <a:pt x="3051629" y="257629"/>
                </a:lnTo>
                <a:lnTo>
                  <a:pt x="3037115" y="257629"/>
                </a:lnTo>
              </a:path>
            </a:pathLst>
          </a:custGeom>
          <a:noFill/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B0716FC-5DC3-154C-8730-0CB83926666E}"/>
              </a:ext>
            </a:extLst>
          </p:cNvPr>
          <p:cNvGrpSpPr/>
          <p:nvPr/>
        </p:nvGrpSpPr>
        <p:grpSpPr>
          <a:xfrm>
            <a:off x="5274722" y="5165074"/>
            <a:ext cx="5256611" cy="6385504"/>
            <a:chOff x="8078388" y="3230210"/>
            <a:chExt cx="5256611" cy="6385504"/>
          </a:xfrm>
        </p:grpSpPr>
        <p:pic>
          <p:nvPicPr>
            <p:cNvPr id="12" name="Picture 11" descr="A picture containing floor, indoor, wall, ceiling&#13;&#10;&#13;&#10;Description automatically generated">
              <a:extLst>
                <a:ext uri="{FF2B5EF4-FFF2-40B4-BE49-F238E27FC236}">
                  <a16:creationId xmlns:a16="http://schemas.microsoft.com/office/drawing/2014/main" id="{D294E66B-C1E6-7342-AA69-EA3C12C1A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18" b="89922" l="2584" r="95694">
                          <a14:foregroundMark x1="22967" y1="53866" x2="14067" y2="59340"/>
                          <a14:foregroundMark x1="14067" y1="59340" x2="13876" y2="59600"/>
                          <a14:foregroundMark x1="5263" y1="62554" x2="21531" y2="68202"/>
                          <a14:foregroundMark x1="21531" y1="68202" x2="21722" y2="68375"/>
                          <a14:foregroundMark x1="91962" y1="73241" x2="91962" y2="69852"/>
                          <a14:foregroundMark x1="95407" y1="61599" x2="95502" y2="65508"/>
                          <a14:foregroundMark x1="95407" y1="67159" x2="95694" y2="79757"/>
                          <a14:foregroundMark x1="35694" y1="11468" x2="36651" y2="63423"/>
                          <a14:foregroundMark x1="48038" y1="60122" x2="56555" y2="62294"/>
                          <a14:foregroundMark x1="46794" y1="76108" x2="48230" y2="76195"/>
                          <a14:foregroundMark x1="58086" y1="75152" x2="56938" y2="75673"/>
                          <a14:foregroundMark x1="49665" y1="76368" x2="51196" y2="76455"/>
                          <a14:foregroundMark x1="53110" y1="76368" x2="55120" y2="76195"/>
                          <a14:foregroundMark x1="56555" y1="14596" x2="59139" y2="20330"/>
                          <a14:foregroundMark x1="59139" y1="20330" x2="57895" y2="25282"/>
                          <a14:foregroundMark x1="57895" y1="25282" x2="56364" y2="26499"/>
                          <a14:foregroundMark x1="62201" y1="12685" x2="68517" y2="13032"/>
                          <a14:foregroundMark x1="68517" y1="13032" x2="72727" y2="12772"/>
                          <a14:foregroundMark x1="72727" y1="12511" x2="73110" y2="56038"/>
                          <a14:foregroundMark x1="73684" y1="43180" x2="73301" y2="17550"/>
                          <a14:foregroundMark x1="73301" y1="17550" x2="74545" y2="34057"/>
                          <a14:foregroundMark x1="73684" y1="13206" x2="74833" y2="12685"/>
                          <a14:foregroundMark x1="37895" y1="12772" x2="42967" y2="12945"/>
                          <a14:foregroundMark x1="42967" y1="12945" x2="42871" y2="12945"/>
                          <a14:foregroundMark x1="45359" y1="11990" x2="55120" y2="12685"/>
                          <a14:foregroundMark x1="26699" y1="14162" x2="27847" y2="60469"/>
                          <a14:foregroundMark x1="2775" y1="76629" x2="2775" y2="77237"/>
                          <a14:foregroundMark x1="2775" y1="77758" x2="2584" y2="78627"/>
                          <a14:foregroundMark x1="29187" y1="12163" x2="33589" y2="11990"/>
                          <a14:foregroundMark x1="26124" y1="12250" x2="27081" y2="12250"/>
                          <a14:foregroundMark x1="28517" y1="14075" x2="28325" y2="36229"/>
                          <a14:foregroundMark x1="28325" y1="36229" x2="29761" y2="41964"/>
                          <a14:foregroundMark x1="17990" y1="53606" x2="19234" y2="53606"/>
                          <a14:foregroundMark x1="56077" y1="12685" x2="59809" y2="13032"/>
                          <a14:foregroundMark x1="44019" y1="11381" x2="48325" y2="11468"/>
                          <a14:foregroundMark x1="25551" y1="16855" x2="26220" y2="23110"/>
                          <a14:foregroundMark x1="25263" y1="14162" x2="25309" y2="14596"/>
                          <a14:foregroundMark x1="25175" y1="24335" x2="25646" y2="31364"/>
                          <a14:foregroundMark x1="25646" y1="31364" x2="25933" y2="31190"/>
                          <a14:foregroundMark x1="7656" y1="56994" x2="11483" y2="55691"/>
                          <a14:backgroundMark x1="7273" y1="34057" x2="16077" y2="38401"/>
                          <a14:backgroundMark x1="22967" y1="48740" x2="17990" y2="50304"/>
                          <a14:backgroundMark x1="17990" y1="50304" x2="17129" y2="51173"/>
                          <a14:backgroundMark x1="5742" y1="26586" x2="15311" y2="26759"/>
                          <a14:backgroundMark x1="5933" y1="29626" x2="11866" y2="29800"/>
                          <a14:backgroundMark x1="11866" y1="29800" x2="16938" y2="29540"/>
                          <a14:backgroundMark x1="16938" y1="29540" x2="16938" y2="29540"/>
                          <a14:backgroundMark x1="383" y1="58732" x2="2775" y2="58732"/>
                          <a14:backgroundMark x1="766" y1="60904" x2="861" y2="67507"/>
                          <a14:backgroundMark x1="18660" y1="24848" x2="23732" y2="25543"/>
                          <a14:backgroundMark x1="23732" y1="25543" x2="23828" y2="25456"/>
                          <a14:backgroundMark x1="20861" y1="23545" x2="24306" y2="23023"/>
                          <a14:backgroundMark x1="24306" y1="21460" x2="24306" y2="23892"/>
                          <a14:backgroundMark x1="24593" y1="14596" x2="24593" y2="16855"/>
                          <a14:backgroundMark x1="24306" y1="24327" x2="24593" y2="24674"/>
                          <a14:backgroundMark x1="3062" y1="55604" x2="10239" y2="551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8388" y="3880624"/>
              <a:ext cx="5208681" cy="573509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52BFD3E-E0AC-D44D-8694-4BEE9640C731}"/>
                </a:ext>
              </a:extLst>
            </p:cNvPr>
            <p:cNvSpPr txBox="1"/>
            <p:nvPr/>
          </p:nvSpPr>
          <p:spPr>
            <a:xfrm>
              <a:off x="9487263" y="8053614"/>
              <a:ext cx="3847736" cy="1141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0" hangingPunct="0">
                <a:lnSpc>
                  <a:spcPts val="6600"/>
                </a:lnSpc>
                <a:spcBef>
                  <a:spcPts val="1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0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Cray-1, 1976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23A2BF1-B262-0C43-87F7-779D84AD19B1}"/>
                </a:ext>
              </a:extLst>
            </p:cNvPr>
            <p:cNvSpPr txBox="1"/>
            <p:nvPr/>
          </p:nvSpPr>
          <p:spPr>
            <a:xfrm>
              <a:off x="8758860" y="3230210"/>
              <a:ext cx="3847736" cy="1141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0" hangingPunct="0">
                <a:lnSpc>
                  <a:spcPts val="6600"/>
                </a:lnSpc>
                <a:spcBef>
                  <a:spcPts val="1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0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Supercomputers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029863F-788D-0A46-952E-008357D04029}"/>
              </a:ext>
            </a:extLst>
          </p:cNvPr>
          <p:cNvGrpSpPr/>
          <p:nvPr/>
        </p:nvGrpSpPr>
        <p:grpSpPr>
          <a:xfrm>
            <a:off x="17667013" y="2025885"/>
            <a:ext cx="4580352" cy="6422676"/>
            <a:chOff x="17014608" y="8215662"/>
            <a:chExt cx="3847736" cy="539538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44D1383-8277-6A45-8747-FB44BC04D2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17057"/>
            <a:stretch/>
          </p:blipFill>
          <p:spPr>
            <a:xfrm>
              <a:off x="17373600" y="9194952"/>
              <a:ext cx="3129752" cy="377337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6C14F1F-04B5-0548-9C87-2DB7B9E8EBAC}"/>
                </a:ext>
              </a:extLst>
            </p:cNvPr>
            <p:cNvSpPr txBox="1"/>
            <p:nvPr/>
          </p:nvSpPr>
          <p:spPr>
            <a:xfrm>
              <a:off x="17014608" y="12652261"/>
              <a:ext cx="3847736" cy="9587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0" hangingPunct="0">
                <a:lnSpc>
                  <a:spcPts val="6600"/>
                </a:lnSpc>
                <a:spcBef>
                  <a:spcPts val="1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0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iPhone, 2007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85F05CF-F329-8F49-A3CE-017840006AB5}"/>
                </a:ext>
              </a:extLst>
            </p:cNvPr>
            <p:cNvSpPr txBox="1"/>
            <p:nvPr/>
          </p:nvSpPr>
          <p:spPr>
            <a:xfrm>
              <a:off x="17014608" y="8215662"/>
              <a:ext cx="3847736" cy="9587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0" hangingPunct="0">
                <a:lnSpc>
                  <a:spcPts val="6600"/>
                </a:lnSpc>
                <a:spcBef>
                  <a:spcPts val="1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0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Smart Phones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FE0D75A-219D-C244-8538-0153D27C7531}"/>
              </a:ext>
            </a:extLst>
          </p:cNvPr>
          <p:cNvGrpSpPr/>
          <p:nvPr/>
        </p:nvGrpSpPr>
        <p:grpSpPr>
          <a:xfrm>
            <a:off x="10483402" y="3725344"/>
            <a:ext cx="6677246" cy="5450836"/>
            <a:chOff x="10738884" y="4293508"/>
            <a:chExt cx="6677246" cy="545083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13879F6-0613-C544-96E8-DE78281DC008}"/>
                </a:ext>
              </a:extLst>
            </p:cNvPr>
            <p:cNvSpPr txBox="1"/>
            <p:nvPr/>
          </p:nvSpPr>
          <p:spPr>
            <a:xfrm>
              <a:off x="12313369" y="8603006"/>
              <a:ext cx="3528277" cy="1141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0" hangingPunct="0">
                <a:lnSpc>
                  <a:spcPts val="6600"/>
                </a:lnSpc>
                <a:spcBef>
                  <a:spcPts val="1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0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Macintosh, 1984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7C082F9-FA52-C440-89E8-BFF38A390F85}"/>
                </a:ext>
              </a:extLst>
            </p:cNvPr>
            <p:cNvSpPr txBox="1"/>
            <p:nvPr/>
          </p:nvSpPr>
          <p:spPr>
            <a:xfrm>
              <a:off x="13173681" y="4293508"/>
              <a:ext cx="3725662" cy="1141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0" hangingPunct="0">
                <a:lnSpc>
                  <a:spcPts val="6600"/>
                </a:lnSpc>
                <a:spcBef>
                  <a:spcPts val="1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0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Personal Computers</a:t>
              </a: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D202477-9610-7B46-9992-713BD34B181D}"/>
                </a:ext>
              </a:extLst>
            </p:cNvPr>
            <p:cNvSpPr/>
            <p:nvPr/>
          </p:nvSpPr>
          <p:spPr>
            <a:xfrm>
              <a:off x="10738884" y="5273749"/>
              <a:ext cx="6677246" cy="3870251"/>
            </a:xfrm>
            <a:custGeom>
              <a:avLst/>
              <a:gdLst>
                <a:gd name="connsiteX0" fmla="*/ 2849525 w 6677246"/>
                <a:gd name="connsiteY0" fmla="*/ 21265 h 3870251"/>
                <a:gd name="connsiteX1" fmla="*/ 2764465 w 6677246"/>
                <a:gd name="connsiteY1" fmla="*/ 2317898 h 3870251"/>
                <a:gd name="connsiteX2" fmla="*/ 0 w 6677246"/>
                <a:gd name="connsiteY2" fmla="*/ 2828260 h 3870251"/>
                <a:gd name="connsiteX3" fmla="*/ 21265 w 6677246"/>
                <a:gd name="connsiteY3" fmla="*/ 3870251 h 3870251"/>
                <a:gd name="connsiteX4" fmla="*/ 6677246 w 6677246"/>
                <a:gd name="connsiteY4" fmla="*/ 3870251 h 3870251"/>
                <a:gd name="connsiteX5" fmla="*/ 6677246 w 6677246"/>
                <a:gd name="connsiteY5" fmla="*/ 0 h 3870251"/>
                <a:gd name="connsiteX6" fmla="*/ 2849525 w 6677246"/>
                <a:gd name="connsiteY6" fmla="*/ 21265 h 3870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77246" h="3870251">
                  <a:moveTo>
                    <a:pt x="2849525" y="21265"/>
                  </a:moveTo>
                  <a:lnTo>
                    <a:pt x="2764465" y="2317898"/>
                  </a:lnTo>
                  <a:lnTo>
                    <a:pt x="0" y="2828260"/>
                  </a:lnTo>
                  <a:lnTo>
                    <a:pt x="21265" y="3870251"/>
                  </a:lnTo>
                  <a:lnTo>
                    <a:pt x="6677246" y="3870251"/>
                  </a:lnTo>
                  <a:lnTo>
                    <a:pt x="6677246" y="0"/>
                  </a:lnTo>
                  <a:lnTo>
                    <a:pt x="2849525" y="21265"/>
                  </a:lnTo>
                  <a:close/>
                </a:path>
              </a:pathLst>
            </a:cu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0D7927-3A7D-D048-9B30-75FAAC343D4B}"/>
              </a:ext>
            </a:extLst>
          </p:cNvPr>
          <p:cNvGrpSpPr/>
          <p:nvPr/>
        </p:nvGrpSpPr>
        <p:grpSpPr>
          <a:xfrm>
            <a:off x="682167" y="6085840"/>
            <a:ext cx="4487419" cy="7259467"/>
            <a:chOff x="682167" y="6085840"/>
            <a:chExt cx="4487419" cy="725946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DB94E7C-360A-724D-AB68-B6562A52924B}"/>
                </a:ext>
              </a:extLst>
            </p:cNvPr>
            <p:cNvGrpSpPr/>
            <p:nvPr/>
          </p:nvGrpSpPr>
          <p:grpSpPr>
            <a:xfrm>
              <a:off x="682167" y="6085840"/>
              <a:ext cx="4487419" cy="7259467"/>
              <a:chOff x="1193570" y="6077475"/>
              <a:chExt cx="3976016" cy="6432151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C4F8C689-D83C-6942-98F3-797ED8982E09}"/>
                  </a:ext>
                </a:extLst>
              </p:cNvPr>
              <p:cNvGrpSpPr/>
              <p:nvPr/>
            </p:nvGrpSpPr>
            <p:grpSpPr>
              <a:xfrm>
                <a:off x="1378860" y="7154378"/>
                <a:ext cx="3438468" cy="4586490"/>
                <a:chOff x="1378859" y="4231916"/>
                <a:chExt cx="5629422" cy="7508952"/>
              </a:xfrm>
            </p:grpSpPr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937C852E-7628-AE4F-8D6C-CDF2E44FE4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635" b="99805" l="9961" r="89974">
                              <a14:foregroundMark x1="25717" y1="3936" x2="82487" y2="8008"/>
                              <a14:foregroundMark x1="25391" y1="94434" x2="74089" y2="95410"/>
                              <a14:foregroundMark x1="74089" y1="95410" x2="81250" y2="95361"/>
                              <a14:foregroundMark x1="32943" y1="99512" x2="41602" y2="99756"/>
                              <a14:foregroundMark x1="41602" y1="99756" x2="60286" y2="97998"/>
                              <a14:foregroundMark x1="60286" y1="97998" x2="77734" y2="99805"/>
                              <a14:foregroundMark x1="77734" y1="99805" x2="79297" y2="99512"/>
                              <a14:foregroundMark x1="22712" y1="15710" x2="23828" y2="98926"/>
                              <a14:foregroundMark x1="22656" y1="11572" x2="22672" y2="12758"/>
                              <a14:foregroundMark x1="25977" y1="635" x2="34505" y2="830"/>
                              <a14:foregroundMark x1="54753" y1="2393" x2="73112" y2="4443"/>
                              <a14:foregroundMark x1="37956" y1="830" x2="44661" y2="1465"/>
                              <a14:backgroundMark x1="19531" y1="18799" x2="19401" y2="19971"/>
                              <a14:backgroundMark x1="23633" y1="2588" x2="21029" y2="13037"/>
                              <a14:backgroundMark x1="40365" y1="391" x2="44271" y2="488"/>
                              <a14:backgroundMark x1="22982" y1="12793" x2="22396" y2="15674"/>
                              <a14:backgroundMark x1="22526" y1="12207" x2="22526" y2="12842"/>
                              <a14:backgroundMark x1="24609" y1="2148" x2="24544" y2="3223"/>
                              <a14:backgroundMark x1="24740" y1="1611" x2="24609" y2="2051"/>
                              <a14:backgroundMark x1="24349" y1="3906" x2="24284" y2="4248"/>
                              <a14:backgroundMark x1="24609" y1="3857" x2="24609" y2="4248"/>
                              <a14:backgroundMark x1="22461" y1="11816" x2="22591" y2="11426"/>
                              <a14:backgroundMark x1="37305" y1="195" x2="34635" y2="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78859" y="4231916"/>
                  <a:ext cx="5629422" cy="7508952"/>
                </a:xfrm>
                <a:prstGeom prst="rect">
                  <a:avLst/>
                </a:prstGeom>
              </p:spPr>
            </p:pic>
            <p:sp>
              <p:nvSpPr>
                <p:cNvPr id="6" name="Freeform 5">
                  <a:extLst>
                    <a:ext uri="{FF2B5EF4-FFF2-40B4-BE49-F238E27FC236}">
                      <a16:creationId xmlns:a16="http://schemas.microsoft.com/office/drawing/2014/main" id="{724A3ADF-EF86-604C-BCB7-01867AC2DEA5}"/>
                    </a:ext>
                  </a:extLst>
                </p:cNvPr>
                <p:cNvSpPr/>
                <p:nvPr/>
              </p:nvSpPr>
              <p:spPr>
                <a:xfrm>
                  <a:off x="2475600" y="7554320"/>
                  <a:ext cx="347134" cy="863163"/>
                </a:xfrm>
                <a:custGeom>
                  <a:avLst/>
                  <a:gdLst>
                    <a:gd name="connsiteX0" fmla="*/ 347133 w 347133"/>
                    <a:gd name="connsiteY0" fmla="*/ 7509934 h 7509934"/>
                    <a:gd name="connsiteX1" fmla="*/ 25400 w 347133"/>
                    <a:gd name="connsiteY1" fmla="*/ 7509934 h 7509934"/>
                    <a:gd name="connsiteX2" fmla="*/ 0 w 347133"/>
                    <a:gd name="connsiteY2" fmla="*/ 1303867 h 7509934"/>
                    <a:gd name="connsiteX3" fmla="*/ 321733 w 347133"/>
                    <a:gd name="connsiteY3" fmla="*/ 0 h 7509934"/>
                    <a:gd name="connsiteX4" fmla="*/ 347133 w 347133"/>
                    <a:gd name="connsiteY4" fmla="*/ 7509934 h 75099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7133" h="7509934">
                      <a:moveTo>
                        <a:pt x="347133" y="7509934"/>
                      </a:moveTo>
                      <a:lnTo>
                        <a:pt x="25400" y="7509934"/>
                      </a:lnTo>
                      <a:lnTo>
                        <a:pt x="0" y="1303867"/>
                      </a:lnTo>
                      <a:lnTo>
                        <a:pt x="321733" y="0"/>
                      </a:lnTo>
                      <a:cubicBezTo>
                        <a:pt x="330200" y="2503311"/>
                        <a:pt x="338666" y="5006623"/>
                        <a:pt x="347133" y="7509934"/>
                      </a:cubicBezTo>
                      <a:close/>
                    </a:path>
                  </a:pathLst>
                </a:custGeom>
                <a:solidFill>
                  <a:srgbClr val="705D4C"/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0" i="0" u="none" strike="noStrike" cap="none" spc="0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53354C6-4317-3546-89B3-02FABE4CC098}"/>
                  </a:ext>
                </a:extLst>
              </p:cNvPr>
              <p:cNvSpPr txBox="1"/>
              <p:nvPr/>
            </p:nvSpPr>
            <p:spPr>
              <a:xfrm>
                <a:off x="1193570" y="11498359"/>
                <a:ext cx="3847736" cy="10112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457200" rtl="0" fontAlgn="auto" latinLnBrk="0" hangingPunct="0">
                  <a:lnSpc>
                    <a:spcPts val="6600"/>
                  </a:lnSpc>
                  <a:spcBef>
                    <a:spcPts val="1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0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"/>
                  </a:rPr>
                  <a:t>PDP-11, 1970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4FCEDC1-EA32-D14F-A38A-C7C7BCFB7F21}"/>
                  </a:ext>
                </a:extLst>
              </p:cNvPr>
              <p:cNvSpPr txBox="1"/>
              <p:nvPr/>
            </p:nvSpPr>
            <p:spPr>
              <a:xfrm>
                <a:off x="1321850" y="6077475"/>
                <a:ext cx="3847736" cy="10112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457200" rtl="0" fontAlgn="auto" latinLnBrk="0" hangingPunct="0">
                  <a:lnSpc>
                    <a:spcPts val="6600"/>
                  </a:lnSpc>
                  <a:spcBef>
                    <a:spcPts val="1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0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"/>
                  </a:rPr>
                  <a:t>Minicomputers</a:t>
                </a:r>
              </a:p>
            </p:txBody>
          </p:sp>
        </p:grp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419045C0-F163-D94C-82C5-3365E4B48DFE}"/>
                </a:ext>
              </a:extLst>
            </p:cNvPr>
            <p:cNvSpPr/>
            <p:nvPr/>
          </p:nvSpPr>
          <p:spPr>
            <a:xfrm>
              <a:off x="1647345" y="7300579"/>
              <a:ext cx="239302" cy="5177091"/>
            </a:xfrm>
            <a:custGeom>
              <a:avLst/>
              <a:gdLst>
                <a:gd name="connsiteX0" fmla="*/ 347133 w 347133"/>
                <a:gd name="connsiteY0" fmla="*/ 7509934 h 7509934"/>
                <a:gd name="connsiteX1" fmla="*/ 25400 w 347133"/>
                <a:gd name="connsiteY1" fmla="*/ 7509934 h 7509934"/>
                <a:gd name="connsiteX2" fmla="*/ 0 w 347133"/>
                <a:gd name="connsiteY2" fmla="*/ 1303867 h 7509934"/>
                <a:gd name="connsiteX3" fmla="*/ 321733 w 347133"/>
                <a:gd name="connsiteY3" fmla="*/ 0 h 7509934"/>
                <a:gd name="connsiteX4" fmla="*/ 347133 w 347133"/>
                <a:gd name="connsiteY4" fmla="*/ 7509934 h 7509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133" h="7509934">
                  <a:moveTo>
                    <a:pt x="347133" y="7509934"/>
                  </a:moveTo>
                  <a:lnTo>
                    <a:pt x="25400" y="7509934"/>
                  </a:lnTo>
                  <a:lnTo>
                    <a:pt x="0" y="1303867"/>
                  </a:lnTo>
                  <a:lnTo>
                    <a:pt x="321733" y="0"/>
                  </a:lnTo>
                  <a:cubicBezTo>
                    <a:pt x="330200" y="2503311"/>
                    <a:pt x="338666" y="5006623"/>
                    <a:pt x="347133" y="7509934"/>
                  </a:cubicBezTo>
                  <a:close/>
                </a:path>
              </a:pathLst>
            </a:custGeom>
            <a:solidFill>
              <a:srgbClr val="705D4C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2EDA53A-3348-C744-906B-424A7C4213EC}"/>
              </a:ext>
            </a:extLst>
          </p:cNvPr>
          <p:cNvSpPr/>
          <p:nvPr/>
        </p:nvSpPr>
        <p:spPr>
          <a:xfrm>
            <a:off x="0" y="2547789"/>
            <a:ext cx="24383999" cy="11168211"/>
          </a:xfrm>
          <a:prstGeom prst="rect">
            <a:avLst/>
          </a:prstGeom>
          <a:solidFill>
            <a:srgbClr val="FFFFFF">
              <a:alpha val="34902"/>
            </a:srgb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294EDE9-D2A7-4540-820A-04B5903A08D8}"/>
              </a:ext>
            </a:extLst>
          </p:cNvPr>
          <p:cNvGrpSpPr/>
          <p:nvPr/>
        </p:nvGrpSpPr>
        <p:grpSpPr>
          <a:xfrm>
            <a:off x="1797330" y="3887612"/>
            <a:ext cx="2198799" cy="2545329"/>
            <a:chOff x="1797330" y="3887612"/>
            <a:chExt cx="2198799" cy="254532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87505FB-6E71-ED43-BC70-99C8028AF4BC}"/>
                </a:ext>
              </a:extLst>
            </p:cNvPr>
            <p:cNvSpPr/>
            <p:nvPr/>
          </p:nvSpPr>
          <p:spPr>
            <a:xfrm>
              <a:off x="1797330" y="3887612"/>
              <a:ext cx="2198799" cy="2545329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 w="38100" cap="flat">
              <a:solidFill>
                <a:srgbClr val="000000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53A1A35-5FAF-6949-9ED4-BC99CC02E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41988" y="4039614"/>
              <a:ext cx="2109482" cy="2241325"/>
            </a:xfrm>
            <a:prstGeom prst="rect">
              <a:avLst/>
            </a:prstGeom>
            <a:ln w="38100">
              <a:noFill/>
            </a:ln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ACAF545-1E17-8447-9EFD-1FAE9C4574B2}"/>
              </a:ext>
            </a:extLst>
          </p:cNvPr>
          <p:cNvGrpSpPr/>
          <p:nvPr/>
        </p:nvGrpSpPr>
        <p:grpSpPr>
          <a:xfrm>
            <a:off x="6251986" y="3887612"/>
            <a:ext cx="2470127" cy="1635261"/>
            <a:chOff x="6889898" y="3728050"/>
            <a:chExt cx="2913032" cy="192847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27612F1-0F4B-5648-A919-65C3C5930189}"/>
                </a:ext>
              </a:extLst>
            </p:cNvPr>
            <p:cNvSpPr/>
            <p:nvPr/>
          </p:nvSpPr>
          <p:spPr>
            <a:xfrm>
              <a:off x="6889898" y="3728050"/>
              <a:ext cx="2913032" cy="1928471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 w="38100" cap="flat">
              <a:solidFill>
                <a:srgbClr val="000000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362C009-80ED-0144-B053-AB7A7226A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189129" y="3887612"/>
              <a:ext cx="2395344" cy="1580927"/>
            </a:xfrm>
            <a:prstGeom prst="rect">
              <a:avLst/>
            </a:prstGeom>
            <a:ln w="38100">
              <a:noFill/>
            </a:ln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6E2D2EDA-6C74-B643-8783-E3DB5B8A94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853897" y="9273768"/>
            <a:ext cx="1270000" cy="1574800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743743A-B2C1-3841-A8B3-5DB82182CD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292853" y="8575836"/>
            <a:ext cx="3327610" cy="103987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1A9E197-BF63-4F41-A44D-FE313255629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3254" t="23862" r="48138" b="51084"/>
          <a:stretch/>
        </p:blipFill>
        <p:spPr>
          <a:xfrm>
            <a:off x="12654218" y="9363543"/>
            <a:ext cx="1858609" cy="1420571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935E170C-8007-0640-AD17-0CDDA4F0E391}"/>
              </a:ext>
            </a:extLst>
          </p:cNvPr>
          <p:cNvGrpSpPr/>
          <p:nvPr/>
        </p:nvGrpSpPr>
        <p:grpSpPr>
          <a:xfrm>
            <a:off x="8896673" y="3887612"/>
            <a:ext cx="2427957" cy="1676421"/>
            <a:chOff x="8896673" y="3887612"/>
            <a:chExt cx="2427957" cy="1676421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E5C1CAB-3D3D-2049-83A8-C022A095B5FB}"/>
                </a:ext>
              </a:extLst>
            </p:cNvPr>
            <p:cNvSpPr/>
            <p:nvPr/>
          </p:nvSpPr>
          <p:spPr>
            <a:xfrm>
              <a:off x="8896673" y="3887612"/>
              <a:ext cx="2427957" cy="1676421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rgbClr val="000000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400A2783-B2C3-B740-ACC0-79ACA9CD0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998133" y="4365620"/>
              <a:ext cx="2065862" cy="720403"/>
            </a:xfrm>
            <a:prstGeom prst="rect">
              <a:avLst/>
            </a:prstGeom>
            <a:ln w="38100">
              <a:noFill/>
            </a:ln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BDBB3CF-46CA-A047-A0A0-93A8E453FD28}"/>
              </a:ext>
            </a:extLst>
          </p:cNvPr>
          <p:cNvGrpSpPr/>
          <p:nvPr/>
        </p:nvGrpSpPr>
        <p:grpSpPr>
          <a:xfrm>
            <a:off x="22015938" y="8034842"/>
            <a:ext cx="1512277" cy="1854282"/>
            <a:chOff x="22015938" y="8034842"/>
            <a:chExt cx="1512277" cy="185428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92B05EB-F794-3843-A2BF-96FCC622F093}"/>
                </a:ext>
              </a:extLst>
            </p:cNvPr>
            <p:cNvSpPr/>
            <p:nvPr/>
          </p:nvSpPr>
          <p:spPr>
            <a:xfrm>
              <a:off x="22015938" y="8034842"/>
              <a:ext cx="1512277" cy="1854282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rgbClr val="151618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9EDC7BE-2C51-BB45-86A6-31AF1EE68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2200723" y="8209593"/>
              <a:ext cx="1194891" cy="1414452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2319077021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F0999-C503-D847-B2A9-39175E203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 for Programming the Cloud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81747-7F80-E84B-B06B-342BC4AE9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570" y="3248750"/>
            <a:ext cx="21031200" cy="9827169"/>
          </a:xfrm>
        </p:spPr>
        <p:txBody>
          <a:bodyPr>
            <a:noAutofit/>
          </a:bodyPr>
          <a:lstStyle/>
          <a:p>
            <a:r>
              <a:rPr lang="en-US" dirty="0"/>
              <a:t>Long-running, addressable virtual agents</a:t>
            </a:r>
          </a:p>
          <a:p>
            <a:pPr lvl="1"/>
            <a:r>
              <a:rPr lang="en-US" dirty="0"/>
              <a:t>Floating Named “Actors”, “Transducers” accessible via overlay routing (DHTs/KVSs)</a:t>
            </a:r>
          </a:p>
          <a:p>
            <a:r>
              <a:rPr lang="en-US" dirty="0"/>
              <a:t>Disorderly Programming</a:t>
            </a:r>
          </a:p>
          <a:p>
            <a:pPr lvl="1"/>
            <a:r>
              <a:rPr lang="en-US" dirty="0"/>
              <a:t>Languages that discourage ordered code and data. See Bloom and related work.</a:t>
            </a:r>
          </a:p>
          <a:p>
            <a:r>
              <a:rPr lang="en-US" dirty="0"/>
              <a:t>Flexible Programming, Common IR</a:t>
            </a:r>
          </a:p>
          <a:p>
            <a:pPr lvl="1"/>
            <a:r>
              <a:rPr lang="en-US" dirty="0"/>
              <a:t>Relational Algebra + Linear Algebra?</a:t>
            </a:r>
          </a:p>
          <a:p>
            <a:r>
              <a:rPr lang="en-US" dirty="0"/>
              <a:t>Fluid code and data placement</a:t>
            </a:r>
          </a:p>
          <a:p>
            <a:pPr lvl="1"/>
            <a:r>
              <a:rPr lang="en-US" dirty="0"/>
              <a:t>Logical disaggregation should not preclude physical colocation!</a:t>
            </a:r>
          </a:p>
        </p:txBody>
      </p:sp>
    </p:spTree>
    <p:extLst>
      <p:ext uri="{BB962C8B-B14F-4D97-AF65-F5344CB8AC3E}">
        <p14:creationId xmlns:p14="http://schemas.microsoft.com/office/powerpoint/2010/main" val="3486238870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2F816-CAE2-2E4E-B549-BAA5BFD0E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Future Directions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BB9C7A-2220-1D4C-A92F-29571EC5D6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SLOs</a:t>
            </a:r>
          </a:p>
          <a:p>
            <a:pPr lvl="1"/>
            <a:r>
              <a:rPr lang="en-US" dirty="0"/>
              <a:t>This is oddly missing today. Interesting to understand why.</a:t>
            </a:r>
          </a:p>
          <a:p>
            <a:r>
              <a:rPr lang="en-US" dirty="0"/>
              <a:t>HW Heterogeneity</a:t>
            </a:r>
          </a:p>
          <a:p>
            <a:pPr lvl="1"/>
            <a:r>
              <a:rPr lang="en-US" dirty="0"/>
              <a:t>Adds additional constraints to hard scheduling/provisioning problems</a:t>
            </a:r>
          </a:p>
          <a:p>
            <a:r>
              <a:rPr lang="en-US" dirty="0"/>
              <a:t>Security Concerns</a:t>
            </a:r>
          </a:p>
          <a:p>
            <a:pPr lvl="1"/>
            <a:r>
              <a:rPr lang="en-US" dirty="0"/>
              <a:t>Addressing increased odds of side-channel attacks</a:t>
            </a:r>
          </a:p>
        </p:txBody>
      </p:sp>
    </p:spTree>
    <p:extLst>
      <p:ext uri="{BB962C8B-B14F-4D97-AF65-F5344CB8AC3E}">
        <p14:creationId xmlns:p14="http://schemas.microsoft.com/office/powerpoint/2010/main" val="3929957529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86884-9224-6A4D-9419-F19549881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We’re Happy to Talk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EDBBA-0C83-9C41-9D07-A42542637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570" y="3248751"/>
            <a:ext cx="22428430" cy="7381150"/>
          </a:xfrm>
        </p:spPr>
        <p:txBody>
          <a:bodyPr/>
          <a:lstStyle/>
          <a:p>
            <a:r>
              <a:rPr lang="en-US" dirty="0"/>
              <a:t>Things change quickly these days</a:t>
            </a:r>
          </a:p>
          <a:p>
            <a:pPr lvl="1"/>
            <a:r>
              <a:rPr lang="en-US" sz="4400" dirty="0"/>
              <a:t>Including opinions!</a:t>
            </a:r>
          </a:p>
          <a:p>
            <a:r>
              <a:rPr lang="en-US" dirty="0"/>
              <a:t>Already some constructive feedback from colleagues working on </a:t>
            </a:r>
            <a:r>
              <a:rPr lang="en-US" dirty="0" err="1"/>
              <a:t>FaaS</a:t>
            </a:r>
            <a:endParaRPr lang="en-US" dirty="0"/>
          </a:p>
          <a:p>
            <a:r>
              <a:rPr lang="en-US" dirty="0"/>
              <a:t>We are more interested in building than critiquing anyhow!</a:t>
            </a:r>
          </a:p>
        </p:txBody>
      </p:sp>
    </p:spTree>
    <p:extLst>
      <p:ext uri="{BB962C8B-B14F-4D97-AF65-F5344CB8AC3E}">
        <p14:creationId xmlns:p14="http://schemas.microsoft.com/office/powerpoint/2010/main" val="68775600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Bullets will look like this…"/>
          <p:cNvSpPr txBox="1">
            <a:spLocks noGrp="1"/>
          </p:cNvSpPr>
          <p:nvPr>
            <p:ph type="body" sz="half" idx="13"/>
          </p:nvPr>
        </p:nvSpPr>
        <p:spPr>
          <a:xfrm>
            <a:off x="579120" y="4686916"/>
            <a:ext cx="14965679" cy="5445080"/>
          </a:xfrm>
        </p:spPr>
        <p:txBody>
          <a:bodyPr/>
          <a:lstStyle/>
          <a:p>
            <a:r>
              <a:rPr lang="en-US" dirty="0"/>
              <a:t>Cloud Programming an Open Grand Challenge</a:t>
            </a:r>
          </a:p>
          <a:p>
            <a:r>
              <a:rPr lang="en-US" dirty="0"/>
              <a:t>Data systems folk should engage more</a:t>
            </a:r>
          </a:p>
          <a:p>
            <a:pPr lvl="1"/>
            <a:r>
              <a:rPr lang="en-US" dirty="0"/>
              <a:t>As should open source community</a:t>
            </a:r>
          </a:p>
          <a:p>
            <a:r>
              <a:rPr lang="en-US" dirty="0"/>
              <a:t>Autoscaling is a requirement for new systems</a:t>
            </a:r>
          </a:p>
          <a:p>
            <a:pPr lvl="1"/>
            <a:r>
              <a:rPr lang="en-US" dirty="0"/>
              <a:t>Serverless Computing is a first taste</a:t>
            </a:r>
          </a:p>
          <a:p>
            <a:r>
              <a:rPr lang="en-US" dirty="0"/>
              <a:t>More work needed on data and communication</a:t>
            </a:r>
          </a:p>
        </p:txBody>
      </p:sp>
      <p:sp>
        <p:nvSpPr>
          <p:cNvPr id="392" name="Person McPerson"/>
          <p:cNvSpPr txBox="1">
            <a:spLocks noGrp="1"/>
          </p:cNvSpPr>
          <p:nvPr>
            <p:ph type="body" sz="quarter" idx="14"/>
          </p:nvPr>
        </p:nvSpPr>
        <p:spPr>
          <a:xfrm>
            <a:off x="16747861" y="956608"/>
            <a:ext cx="6046845" cy="652038"/>
          </a:xfrm>
        </p:spPr>
        <p:txBody>
          <a:bodyPr/>
          <a:lstStyle/>
          <a:p>
            <a:r>
              <a:rPr lang="en-US" dirty="0"/>
              <a:t>Joe Hellerstein</a:t>
            </a:r>
          </a:p>
        </p:txBody>
      </p:sp>
      <p:sp>
        <p:nvSpPr>
          <p:cNvPr id="393" name="pmcperson@email.com"/>
          <p:cNvSpPr txBox="1">
            <a:spLocks noGrp="1"/>
          </p:cNvSpPr>
          <p:nvPr>
            <p:ph type="body" sz="quarter" idx="15"/>
          </p:nvPr>
        </p:nvSpPr>
        <p:spPr>
          <a:xfrm>
            <a:off x="16747861" y="1754473"/>
            <a:ext cx="6046845" cy="652038"/>
          </a:xfrm>
        </p:spPr>
        <p:txBody>
          <a:bodyPr/>
          <a:lstStyle/>
          <a:p>
            <a:r>
              <a:rPr lang="en-US" dirty="0" err="1"/>
              <a:t>hellerstein@berkeley.edu</a:t>
            </a:r>
            <a:endParaRPr lang="en-US" dirty="0"/>
          </a:p>
        </p:txBody>
      </p:sp>
      <p:sp>
        <p:nvSpPr>
          <p:cNvPr id="394" name="@pmcperson"/>
          <p:cNvSpPr txBox="1">
            <a:spLocks noGrp="1"/>
          </p:cNvSpPr>
          <p:nvPr>
            <p:ph type="body" sz="quarter" idx="16"/>
          </p:nvPr>
        </p:nvSpPr>
        <p:spPr>
          <a:xfrm>
            <a:off x="16747861" y="2552339"/>
            <a:ext cx="6046845" cy="652038"/>
          </a:xfrm>
        </p:spPr>
        <p:txBody>
          <a:bodyPr/>
          <a:lstStyle/>
          <a:p>
            <a:r>
              <a:rPr lang="en-US" dirty="0"/>
              <a:t>@</a:t>
            </a:r>
            <a:r>
              <a:rPr lang="en-US" dirty="0" err="1"/>
              <a:t>joe_hellerstein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43</a:t>
            </a:fld>
            <a:endParaRPr lang="uk-U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</p:spTree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3E40CD3-47B0-2741-8EE2-1E79171AE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Clipart Credits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A480924-F0DC-1E4E-A6F8-DE3A5A04256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62500" lnSpcReduction="20000"/>
          </a:bodyPr>
          <a:lstStyle/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PDP-11 photo By </a:t>
            </a:r>
            <a:r>
              <a:rPr lang="en-US" dirty="0" err="1"/>
              <a:t>Stefan_Kögl</a:t>
            </a:r>
            <a:r>
              <a:rPr lang="en-US" dirty="0"/>
              <a:t> - Own work, CC BY-SA 3.0, </a:t>
            </a:r>
            <a:r>
              <a:rPr lang="en-US" dirty="0">
                <a:hlinkClick r:id="rId2"/>
              </a:rPr>
              <a:t>https://commons.wikimedia.org/w/index.php?curid=466937</a:t>
            </a:r>
            <a:endParaRPr lang="en-US" dirty="0"/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Mac photo from </a:t>
            </a:r>
            <a:r>
              <a:rPr lang="en-US" dirty="0">
                <a:hlinkClick r:id="rId3"/>
              </a:rPr>
              <a:t>https://bytemyvdu.wordpress.com/category/plus/</a:t>
            </a:r>
            <a:r>
              <a:rPr lang="en-US" dirty="0"/>
              <a:t> 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Cray-1 photo By Clemens PFEIFFER - Own work, CC BY 2.5, </a:t>
            </a:r>
            <a:r>
              <a:rPr lang="en-US" dirty="0">
                <a:hlinkClick r:id="rId4"/>
              </a:rPr>
              <a:t>https://commons.wikimedia.org/w/index.php?curid=1441453</a:t>
            </a:r>
            <a:r>
              <a:rPr lang="en-US" dirty="0"/>
              <a:t> </a:t>
            </a:r>
          </a:p>
          <a:p>
            <a:pPr lvl="1" defTabSz="457200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iPhone photo from </a:t>
            </a:r>
            <a:r>
              <a:rPr lang="en-US" dirty="0">
                <a:hlinkClick r:id="rId5"/>
              </a:rPr>
              <a:t>https://www.imore.com/iphone-2g</a:t>
            </a:r>
            <a:r>
              <a:rPr lang="en-US" dirty="0"/>
              <a:t> 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Jeff Bezos / </a:t>
            </a:r>
            <a:r>
              <a:rPr lang="en-US" dirty="0" err="1"/>
              <a:t>Dr</a:t>
            </a:r>
            <a:r>
              <a:rPr lang="en-US" dirty="0"/>
              <a:t> Evil parody posted by user </a:t>
            </a:r>
            <a:r>
              <a:rPr lang="en-US" dirty="0" err="1"/>
              <a:t>Azphira</a:t>
            </a:r>
            <a:r>
              <a:rPr lang="en-US" dirty="0"/>
              <a:t> at </a:t>
            </a:r>
            <a:r>
              <a:rPr lang="en-US" dirty="0">
                <a:hlinkClick r:id="rId6"/>
              </a:rPr>
              <a:t>https://hardforum.com/threads/amazon-patents-drone-that-can-recognize-screaming-and-flailing.1956972/</a:t>
            </a:r>
            <a:r>
              <a:rPr lang="en-US" dirty="0"/>
              <a:t> 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King Cloud from Karen Ka Ying Wong at </a:t>
            </a:r>
            <a:r>
              <a:rPr lang="en-US" u="sng" dirty="0">
                <a:solidFill>
                  <a:schemeClr val="bg1"/>
                </a:solidFill>
                <a:ea typeface="Gill Sans" charset="0"/>
                <a:cs typeface="Gill Sans" charset="0"/>
                <a:hlinkClick r:id="rId7"/>
              </a:rPr>
              <a:t>http://www.flickr.com/photos/kky/704056791/</a:t>
            </a:r>
            <a:endParaRPr lang="en-US" u="sng" dirty="0">
              <a:solidFill>
                <a:schemeClr val="bg1"/>
              </a:solidFill>
              <a:ea typeface="Gill Sans" charset="0"/>
              <a:cs typeface="Gill Sans" charset="0"/>
            </a:endParaRP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Single white cloud on a clear blue sky from </a:t>
            </a:r>
            <a:r>
              <a:rPr lang="en-US" dirty="0" err="1"/>
              <a:t>Horia</a:t>
            </a:r>
            <a:r>
              <a:rPr lang="en-US" dirty="0"/>
              <a:t> </a:t>
            </a:r>
            <a:r>
              <a:rPr lang="en-US" dirty="0" err="1"/>
              <a:t>Varlan</a:t>
            </a:r>
            <a:r>
              <a:rPr lang="en-US" dirty="0"/>
              <a:t> at </a:t>
            </a:r>
            <a:r>
              <a:rPr lang="en-US" dirty="0">
                <a:hlinkClick r:id="rId8"/>
              </a:rPr>
              <a:t>https://www.flickr.com/photos/horiavarlan/4777129318</a:t>
            </a:r>
            <a:endParaRPr lang="en-US" dirty="0"/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timer by Gregor </a:t>
            </a:r>
            <a:r>
              <a:rPr lang="en-US" dirty="0" err="1"/>
              <a:t>Cresnar</a:t>
            </a:r>
            <a:r>
              <a:rPr lang="en-US" dirty="0"/>
              <a:t> from the Noun Project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bottleneck by Stephen Plaster from the Noun Project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Network by </a:t>
            </a:r>
            <a:r>
              <a:rPr lang="en-US" dirty="0" err="1"/>
              <a:t>atlantamountain</a:t>
            </a:r>
            <a:r>
              <a:rPr lang="en-US" dirty="0"/>
              <a:t> from the Noun Project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hardware by </a:t>
            </a:r>
            <a:r>
              <a:rPr lang="en-US" dirty="0" err="1"/>
              <a:t>ProSymbols</a:t>
            </a:r>
            <a:r>
              <a:rPr lang="en-US" dirty="0"/>
              <a:t> from the Noun Project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Data by </a:t>
            </a:r>
            <a:r>
              <a:rPr lang="en-US" dirty="0" err="1"/>
              <a:t>arjuazka</a:t>
            </a:r>
            <a:r>
              <a:rPr lang="en-US" dirty="0"/>
              <a:t> from the Noun Project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erase by Dan </a:t>
            </a:r>
            <a:r>
              <a:rPr lang="en-US" dirty="0" err="1"/>
              <a:t>Hetteix</a:t>
            </a:r>
            <a:r>
              <a:rPr lang="en-US" dirty="0"/>
              <a:t> from the Noun Project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Jim Gray, database wizard by Esther Dyson </a:t>
            </a:r>
            <a:r>
              <a:rPr lang="en-US" dirty="0">
                <a:hlinkClick r:id="rId9"/>
              </a:rPr>
              <a:t>https://www.flickr.com/photos/edyson/213662710</a:t>
            </a:r>
            <a:endParaRPr lang="en-US" dirty="0"/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Michael </a:t>
            </a:r>
            <a:r>
              <a:rPr lang="en-US" dirty="0" err="1"/>
              <a:t>Stonebraker</a:t>
            </a:r>
            <a:r>
              <a:rPr lang="en-US" dirty="0"/>
              <a:t> from </a:t>
            </a:r>
            <a:r>
              <a:rPr lang="en-US" dirty="0">
                <a:hlinkClick r:id="rId10"/>
              </a:rPr>
              <a:t>https://www.bizjournals.com/boston/blog/startups/2013/04/michael-stonebraker-big-data.html</a:t>
            </a:r>
            <a:endParaRPr lang="en-US" dirty="0"/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Leslie </a:t>
            </a:r>
            <a:r>
              <a:rPr lang="en-US" dirty="0" err="1"/>
              <a:t>Lamport</a:t>
            </a:r>
            <a:r>
              <a:rPr lang="en-US" dirty="0"/>
              <a:t> from Laureate interviews at the 5</a:t>
            </a:r>
            <a:r>
              <a:rPr lang="en-US" baseline="30000" dirty="0"/>
              <a:t>th</a:t>
            </a:r>
            <a:r>
              <a:rPr lang="en-US" dirty="0"/>
              <a:t> Heidelberg Laureate Forum, </a:t>
            </a:r>
            <a:r>
              <a:rPr lang="en-US" dirty="0">
                <a:hlinkClick r:id="rId11"/>
              </a:rPr>
              <a:t>https://www.youtube.com/watch?v=MYNevA7gcQA</a:t>
            </a:r>
            <a:r>
              <a:rPr lang="en-US" dirty="0"/>
              <a:t> 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endParaRPr lang="en-US" dirty="0"/>
          </a:p>
          <a:p>
            <a:pPr lvl="1">
              <a:lnSpc>
                <a:spcPct val="120000"/>
              </a:lnSpc>
              <a:spcBef>
                <a:spcPts val="600"/>
              </a:spcBef>
            </a:pPr>
            <a:endParaRPr lang="en-US" dirty="0"/>
          </a:p>
          <a:p>
            <a:pPr lvl="1">
              <a:lnSpc>
                <a:spcPct val="120000"/>
              </a:lnSpc>
              <a:spcBef>
                <a:spcPts val="600"/>
              </a:spcBef>
            </a:pPr>
            <a:endParaRPr lang="en-US" dirty="0"/>
          </a:p>
          <a:p>
            <a:pPr lvl="1">
              <a:lnSpc>
                <a:spcPct val="120000"/>
              </a:lnSpc>
              <a:spcBef>
                <a:spcPts val="600"/>
              </a:spcBef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810664-0DFA-604E-9743-4B4F977A7D9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13081000"/>
            <a:ext cx="339725" cy="342900"/>
          </a:xfrm>
        </p:spPr>
        <p:txBody>
          <a:bodyPr/>
          <a:lstStyle/>
          <a:p>
            <a:fld id="{86CB4B4D-7CA3-9044-876B-883B54F8677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3102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3931928-D9A6-AC48-BE78-D372F98B6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568" y="3138117"/>
            <a:ext cx="10419312" cy="838754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366833C-DA74-A547-A295-EF1CDDD5B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570" y="940523"/>
            <a:ext cx="21475044" cy="1836544"/>
          </a:xfrm>
        </p:spPr>
        <p:txBody>
          <a:bodyPr>
            <a:normAutofit fontScale="90000"/>
          </a:bodyPr>
          <a:lstStyle/>
          <a:p>
            <a:r>
              <a:rPr lang="en-US" dirty="0"/>
              <a:t>Suppose I offered you a computer that was actually…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11C70A2-4896-374D-8477-07B99EA1A0EC}"/>
              </a:ext>
            </a:extLst>
          </p:cNvPr>
          <p:cNvSpPr>
            <a:spLocks noGrp="1"/>
          </p:cNvSpPr>
          <p:nvPr>
            <p:ph sz="half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87368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5A92DD5-1E28-C644-AFD3-15CC24BA4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568" y="3138117"/>
            <a:ext cx="10419312" cy="838754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592B1-9BB6-CA42-BCD7-B6A17AAAE6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411200" y="3230977"/>
            <a:ext cx="9703435" cy="829468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Some SWAGs at numbers</a:t>
            </a:r>
          </a:p>
          <a:p>
            <a:r>
              <a:rPr lang="en-US" dirty="0"/>
              <a:t>AWS: </a:t>
            </a:r>
            <a:r>
              <a:rPr lang="en-US" b="1" dirty="0"/>
              <a:t>~10 million servers</a:t>
            </a:r>
          </a:p>
          <a:p>
            <a:pPr lvl="1"/>
            <a:r>
              <a:rPr lang="en-US" dirty="0"/>
              <a:t>60 Availability Zones</a:t>
            </a:r>
            <a:r>
              <a:rPr lang="en-US" baseline="30000" dirty="0"/>
              <a:t>1</a:t>
            </a:r>
            <a:endParaRPr lang="en-US" dirty="0"/>
          </a:p>
          <a:p>
            <a:pPr lvl="1"/>
            <a:r>
              <a:rPr lang="en-US" dirty="0"/>
              <a:t>1-8 Datacenters per AZ</a:t>
            </a:r>
            <a:r>
              <a:rPr lang="en-US" baseline="30000" dirty="0"/>
              <a:t>2</a:t>
            </a:r>
            <a:endParaRPr lang="en-US" dirty="0"/>
          </a:p>
          <a:p>
            <a:pPr lvl="1"/>
            <a:r>
              <a:rPr lang="en-US" dirty="0"/>
              <a:t>50K-80K servers per DC</a:t>
            </a:r>
            <a:r>
              <a:rPr lang="en-US" baseline="30000" dirty="0"/>
              <a:t>2</a:t>
            </a:r>
            <a:endParaRPr lang="en-US" dirty="0"/>
          </a:p>
          <a:p>
            <a:pPr marL="931863" lvl="1" indent="0">
              <a:buNone/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b="1" dirty="0"/>
              <a:t>½ of all storage bytes</a:t>
            </a:r>
            <a:r>
              <a:rPr lang="en-US" dirty="0"/>
              <a:t> shipped are now </a:t>
            </a:r>
            <a:r>
              <a:rPr lang="en-US"/>
              <a:t>to Hyperscalars</a:t>
            </a:r>
            <a:r>
              <a:rPr lang="en-US" baseline="30000"/>
              <a:t>3</a:t>
            </a:r>
            <a:endParaRPr lang="en-US" baseline="30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366833C-DA74-A547-A295-EF1CDDD5B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I’m Not Joking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A1134C-3D18-4348-9283-B12B7AED84D3}"/>
              </a:ext>
            </a:extLst>
          </p:cNvPr>
          <p:cNvSpPr txBox="1"/>
          <p:nvPr/>
        </p:nvSpPr>
        <p:spPr>
          <a:xfrm>
            <a:off x="274320" y="12074525"/>
            <a:ext cx="19872960" cy="16414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ts val="4000"/>
              </a:lnSpc>
              <a:spcBef>
                <a:spcPts val="0"/>
              </a:spcBef>
            </a:pPr>
            <a:r>
              <a:rPr lang="en-US" sz="2400" baseline="30000" dirty="0"/>
              <a:t>1</a:t>
            </a:r>
            <a:r>
              <a:rPr lang="en-US" sz="2400" dirty="0"/>
              <a:t>https://</a:t>
            </a:r>
            <a:r>
              <a:rPr lang="en-US" sz="2400" dirty="0" err="1"/>
              <a:t>aws.amazon.com</a:t>
            </a:r>
            <a:r>
              <a:rPr lang="en-US" sz="2400" dirty="0"/>
              <a:t>/about-</a:t>
            </a:r>
            <a:r>
              <a:rPr lang="en-US" sz="2400" dirty="0" err="1"/>
              <a:t>aws</a:t>
            </a:r>
            <a:r>
              <a:rPr lang="en-US" sz="2400" dirty="0"/>
              <a:t>/global-infrastructure/</a:t>
            </a:r>
          </a:p>
          <a:p>
            <a:pPr algn="l">
              <a:lnSpc>
                <a:spcPts val="4000"/>
              </a:lnSpc>
              <a:spcBef>
                <a:spcPts val="0"/>
              </a:spcBef>
            </a:pPr>
            <a:r>
              <a:rPr lang="en-US" sz="2400" baseline="30000" dirty="0"/>
              <a:t>2</a:t>
            </a:r>
            <a:r>
              <a:rPr lang="en-US" sz="2400" dirty="0"/>
              <a:t>https://</a:t>
            </a:r>
            <a:r>
              <a:rPr lang="en-US" sz="2400" dirty="0" err="1"/>
              <a:t>www.forbes.com</a:t>
            </a:r>
            <a:r>
              <a:rPr lang="en-US" sz="2400" dirty="0"/>
              <a:t>/sites/</a:t>
            </a:r>
            <a:r>
              <a:rPr lang="en-US" sz="2400" dirty="0" err="1"/>
              <a:t>johnsonpierr</a:t>
            </a:r>
            <a:r>
              <a:rPr lang="en-US" sz="2400" dirty="0"/>
              <a:t>/2017/06/15/with-the-public-clouds-of-amazon-microsoft-and-google-big-data-is-the-proverbial-big-deal/</a:t>
            </a:r>
          </a:p>
          <a:p>
            <a:pPr algn="l">
              <a:lnSpc>
                <a:spcPts val="4000"/>
              </a:lnSpc>
              <a:spcBef>
                <a:spcPts val="0"/>
              </a:spcBef>
            </a:pPr>
            <a:r>
              <a:rPr lang="en-US" sz="2400" baseline="30000" dirty="0"/>
              <a:t>3</a:t>
            </a:r>
            <a:r>
              <a:rPr lang="en-US" sz="2400" dirty="0"/>
              <a:t>http://</a:t>
            </a:r>
            <a:r>
              <a:rPr lang="en-US" sz="2400" dirty="0" err="1"/>
              <a:t>chansblog.com</a:t>
            </a:r>
            <a:r>
              <a:rPr lang="en-US" sz="2400" dirty="0"/>
              <a:t>/impact-from-public-cloud-on-the-storage-industry-an-insight-from-snia-at-sfd12/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F5C5DE-5F55-0E4F-B98D-2826240B74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63" b="89941" l="10000" r="90833">
                        <a14:foregroundMark x1="37333" y1="23669" x2="26000" y2="30178"/>
                        <a14:foregroundMark x1="26000" y1="30178" x2="22000" y2="42308"/>
                        <a14:foregroundMark x1="22000" y1="42308" x2="19833" y2="68935"/>
                        <a14:foregroundMark x1="67500" y1="26331" x2="75000" y2="43195"/>
                        <a14:foregroundMark x1="75000" y1="43195" x2="76500" y2="48817"/>
                        <a14:foregroundMark x1="76500" y1="48817" x2="77000" y2="53846"/>
                        <a14:foregroundMark x1="77000" y1="53846" x2="79000" y2="57988"/>
                        <a14:foregroundMark x1="79000" y1="57988" x2="79167" y2="57692"/>
                        <a14:foregroundMark x1="67667" y1="52959" x2="69500" y2="46746"/>
                        <a14:foregroundMark x1="69500" y1="46746" x2="68833" y2="40828"/>
                        <a14:foregroundMark x1="68833" y1="40828" x2="66667" y2="30769"/>
                        <a14:foregroundMark x1="66667" y1="30769" x2="66167" y2="25148"/>
                        <a14:foregroundMark x1="66167" y1="25148" x2="65333" y2="22189"/>
                        <a14:foregroundMark x1="65333" y1="52663" x2="69333" y2="54438"/>
                        <a14:foregroundMark x1="69333" y1="54438" x2="71833" y2="53846"/>
                        <a14:foregroundMark x1="66667" y1="48521" x2="66833" y2="42899"/>
                        <a14:foregroundMark x1="66833" y1="42899" x2="68167" y2="37278"/>
                        <a14:foregroundMark x1="68167" y1="37278" x2="67167" y2="26331"/>
                        <a14:foregroundMark x1="67167" y1="26331" x2="65333" y2="21893"/>
                        <a14:foregroundMark x1="65333" y1="21893" x2="64167" y2="20118"/>
                        <a14:foregroundMark x1="40500" y1="23077" x2="38000" y2="28402"/>
                        <a14:foregroundMark x1="38000" y1="28402" x2="33167" y2="47337"/>
                        <a14:foregroundMark x1="33167" y1="47337" x2="33667" y2="53254"/>
                        <a14:foregroundMark x1="33667" y1="53254" x2="36500" y2="54734"/>
                        <a14:foregroundMark x1="36500" y1="54734" x2="36500" y2="55030"/>
                        <a14:foregroundMark x1="30167" y1="44970" x2="27000" y2="39941"/>
                        <a14:foregroundMark x1="19333" y1="21893" x2="19000" y2="30473"/>
                        <a14:foregroundMark x1="40833" y1="20710" x2="40500" y2="23077"/>
                        <a14:foregroundMark x1="41667" y1="19822" x2="40833" y2="22189"/>
                        <a14:foregroundMark x1="40833" y1="20710" x2="43333" y2="16568"/>
                        <a14:foregroundMark x1="43333" y1="16568" x2="43833" y2="14497"/>
                        <a14:foregroundMark x1="79500" y1="50000" x2="83167" y2="50296"/>
                        <a14:foregroundMark x1="83167" y1="50296" x2="90833" y2="50000"/>
                        <a14:foregroundMark x1="79833" y1="58580" x2="90000" y2="58876"/>
                        <a14:foregroundMark x1="90000" y1="58876" x2="89833" y2="58876"/>
                        <a14:foregroundMark x1="68167" y1="38166" x2="67000" y2="33432"/>
                        <a14:foregroundMark x1="67000" y1="33432" x2="68500" y2="38462"/>
                        <a14:foregroundMark x1="68500" y1="38462" x2="68000" y2="36982"/>
                        <a14:foregroundMark x1="66167" y1="42604" x2="67333" y2="48521"/>
                        <a14:foregroundMark x1="66333" y1="42899" x2="66667" y2="42012"/>
                        <a14:foregroundMark x1="63000" y1="39053" x2="64667" y2="38757"/>
                        <a14:foregroundMark x1="71500" y1="50888" x2="75333" y2="52071"/>
                        <a14:foregroundMark x1="75333" y1="52071" x2="75500" y2="51775"/>
                        <a14:foregroundMark x1="79167" y1="47929" x2="79333" y2="50592"/>
                        <a14:foregroundMark x1="31500" y1="44970" x2="26667" y2="38462"/>
                        <a14:foregroundMark x1="26667" y1="38462" x2="22833" y2="30473"/>
                        <a14:foregroundMark x1="22833" y1="30473" x2="22500" y2="31065"/>
                        <a14:foregroundMark x1="33500" y1="30769" x2="36833" y2="29586"/>
                        <a14:foregroundMark x1="36833" y1="29586" x2="36500" y2="29586"/>
                        <a14:foregroundMark x1="40500" y1="20414" x2="41167" y2="16568"/>
                        <a14:foregroundMark x1="65833" y1="28107" x2="66000" y2="22781"/>
                        <a14:foregroundMark x1="66000" y1="22781" x2="66000" y2="28107"/>
                        <a14:foregroundMark x1="66000" y1="28107" x2="66167" y2="28107"/>
                        <a14:foregroundMark x1="62000" y1="19822" x2="67167" y2="20118"/>
                        <a14:foregroundMark x1="66667" y1="40828" x2="69333" y2="43195"/>
                        <a14:foregroundMark x1="69333" y1="43195" x2="66667" y2="40828"/>
                        <a14:foregroundMark x1="66667" y1="40828" x2="66667" y2="42012"/>
                        <a14:backgroundMark x1="12500" y1="16864" x2="16905" y2="21597"/>
                        <a14:backgroundMark x1="41074" y1="19235" x2="41167" y2="16272"/>
                        <a14:backgroundMark x1="41201" y1="16393" x2="41000" y2="15680"/>
                        <a14:backgroundMark x1="41167" y1="16272" x2="41272" y2="16644"/>
                        <a14:backgroundMark x1="62774" y1="15123" x2="65833" y2="17160"/>
                      </a14:backgroundRemoval>
                    </a14:imgEffect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8123" t="18537" r="19190"/>
          <a:stretch/>
        </p:blipFill>
        <p:spPr>
          <a:xfrm>
            <a:off x="1269365" y="4145280"/>
            <a:ext cx="10343515" cy="757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05280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329E13B-8107-2B4A-BFA1-632B2BB40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Happening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958F36-38F6-EA45-9149-083D2AFCD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997" y="5974080"/>
            <a:ext cx="20173071" cy="29260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7BE27A-AE53-1F4D-AD87-A2F626FE2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0939" y="3305151"/>
            <a:ext cx="3805517" cy="257715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9B32B7C-C8F5-D34E-A7BB-8ED3EA43ABB7}"/>
              </a:ext>
            </a:extLst>
          </p:cNvPr>
          <p:cNvSpPr/>
          <p:nvPr/>
        </p:nvSpPr>
        <p:spPr>
          <a:xfrm>
            <a:off x="8869680" y="8575314"/>
            <a:ext cx="17038320" cy="833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edu.google.com</a:t>
            </a:r>
            <a:r>
              <a:rPr lang="en-US" dirty="0"/>
              <a:t>/latest-news/stories/</a:t>
            </a:r>
            <a:r>
              <a:rPr lang="en-US" dirty="0" err="1"/>
              <a:t>mit-gpc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68ABF3-53F8-6245-970C-74F1B5EA9EE6}"/>
              </a:ext>
            </a:extLst>
          </p:cNvPr>
          <p:cNvSpPr txBox="1"/>
          <p:nvPr/>
        </p:nvSpPr>
        <p:spPr>
          <a:xfrm>
            <a:off x="16367760" y="7758822"/>
            <a:ext cx="3322320" cy="816492"/>
          </a:xfrm>
          <a:prstGeom prst="rect">
            <a:avLst/>
          </a:prstGeom>
          <a:solidFill>
            <a:srgbClr val="FFFF00">
              <a:alpha val="34118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53585F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1390857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192014-5657-8447-976B-DDE93AA36E69}"/>
              </a:ext>
            </a:extLst>
          </p:cNvPr>
          <p:cNvSpPr>
            <a:spLocks noGrp="1"/>
          </p:cNvSpPr>
          <p:nvPr>
            <p:ph sz="half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FDE5DEE-468F-CE42-9363-36DEE199CB4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20726" y="3230977"/>
            <a:ext cx="11626453" cy="9535454"/>
          </a:xfrm>
        </p:spPr>
        <p:txBody>
          <a:bodyPr>
            <a:normAutofit/>
          </a:bodyPr>
          <a:lstStyle/>
          <a:p>
            <a:r>
              <a:rPr lang="en-US" sz="4400" dirty="0"/>
              <a:t>How will folks program the cloud?</a:t>
            </a:r>
          </a:p>
          <a:p>
            <a:pPr lvl="1"/>
            <a:r>
              <a:rPr lang="en-US" dirty="0"/>
              <a:t>In a way that fosters unexpected innovation</a:t>
            </a:r>
          </a:p>
          <a:p>
            <a:pPr lvl="1"/>
            <a:r>
              <a:rPr lang="en-US" dirty="0"/>
              <a:t>Distributed programming is hard!</a:t>
            </a:r>
            <a:endParaRPr lang="en-US" baseline="30000" dirty="0"/>
          </a:p>
          <a:p>
            <a:pPr lvl="2"/>
            <a:r>
              <a:rPr lang="en-US" dirty="0"/>
              <a:t>Parallelism, consistency, partial failure, …</a:t>
            </a:r>
          </a:p>
          <a:p>
            <a:r>
              <a:rPr lang="en-US" sz="4400" dirty="0"/>
              <a:t>Prevailing answers</a:t>
            </a:r>
          </a:p>
          <a:p>
            <a:pPr lvl="1"/>
            <a:r>
              <a:rPr lang="en-US" dirty="0"/>
              <a:t>Batch: SQL or MapReduce </a:t>
            </a:r>
          </a:p>
          <a:p>
            <a:pPr lvl="1"/>
            <a:r>
              <a:rPr lang="en-US" dirty="0"/>
              <a:t>Otherwise: Java?</a:t>
            </a:r>
          </a:p>
          <a:p>
            <a:r>
              <a:rPr lang="en-US" sz="4400" dirty="0"/>
              <a:t>Surely there’s something more!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B133E0-CF73-A540-BA4E-8CEE7495C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Big Query</a:t>
            </a:r>
          </a:p>
        </p:txBody>
      </p:sp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F8B3B069-CD62-6949-8297-4C79453CA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713578" y="3230033"/>
            <a:ext cx="10959618" cy="82197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518892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04A94BD-DC69-3747-917E-85CCC6256C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530" y="1032859"/>
            <a:ext cx="4763094" cy="368870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Serverless Computing: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The New Hotness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B64F34-A656-694A-A09E-E813C97624E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9</a:t>
            </a:fld>
            <a:endParaRPr lang="uk-U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67F2EC-D2AB-0642-BF65-8A49BEEB4D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76"/>
          <a:stretch/>
        </p:blipFill>
        <p:spPr>
          <a:xfrm>
            <a:off x="7010036" y="1981201"/>
            <a:ext cx="16984758" cy="920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0322"/>
      </p:ext>
    </p:extLst>
  </p:cSld>
  <p:clrMapOvr>
    <a:masterClrMapping/>
  </p:clrMapOvr>
  <p:transition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RISELab color pallet">
      <a:dk1>
        <a:srgbClr val="53585F"/>
      </a:dk1>
      <a:lt1>
        <a:srgbClr val="FFFFFF"/>
      </a:lt1>
      <a:dk2>
        <a:srgbClr val="53585F"/>
      </a:dk2>
      <a:lt2>
        <a:srgbClr val="DCDEE0"/>
      </a:lt2>
      <a:accent1>
        <a:srgbClr val="003261"/>
      </a:accent1>
      <a:accent2>
        <a:srgbClr val="4489BD"/>
      </a:accent2>
      <a:accent3>
        <a:srgbClr val="FFB515"/>
      </a:accent3>
      <a:accent4>
        <a:srgbClr val="C4820D"/>
      </a:accent4>
      <a:accent5>
        <a:srgbClr val="00A598"/>
      </a:accent5>
      <a:accent6>
        <a:srgbClr val="D9661F"/>
      </a:accent6>
      <a:hlink>
        <a:srgbClr val="0000FF"/>
      </a:hlink>
      <a:folHlink>
        <a:srgbClr val="ED1F5F"/>
      </a:folHlink>
    </a:clrScheme>
    <a:fontScheme name="Helvetica Riselab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ts val="6600"/>
          </a:lnSpc>
          <a:spcBef>
            <a:spcPts val="150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53585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rise_powerpoint_template_gonzalez_edits" id="{D2762D11-902A-D540-88C1-EC53B0C7D17F}" vid="{41A1389B-D0C9-1348-8C44-D0E62CCFD491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ED4E33"/>
      </a:accent1>
      <a:accent2>
        <a:srgbClr val="6C3302"/>
      </a:accent2>
      <a:accent3>
        <a:srgbClr val="DDD5C7"/>
      </a:accent3>
      <a:accent4>
        <a:srgbClr val="00B0DA"/>
      </a:accent4>
      <a:accent5>
        <a:srgbClr val="00A598"/>
      </a:accent5>
      <a:accent6>
        <a:srgbClr val="46535E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ts val="6600"/>
          </a:lnSpc>
          <a:spcBef>
            <a:spcPts val="150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53585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White</Template>
  <TotalTime>1135</TotalTime>
  <Words>1992</Words>
  <Application>Microsoft Macintosh PowerPoint</Application>
  <PresentationFormat>Custom</PresentationFormat>
  <Paragraphs>418</Paragraphs>
  <Slides>44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Arial</vt:lpstr>
      <vt:lpstr>Calibri</vt:lpstr>
      <vt:lpstr>Gill Sans</vt:lpstr>
      <vt:lpstr>Helvetica</vt:lpstr>
      <vt:lpstr>Helvetica Light</vt:lpstr>
      <vt:lpstr>Helvetica Neue</vt:lpstr>
      <vt:lpstr>Overpass</vt:lpstr>
      <vt:lpstr>Times</vt:lpstr>
      <vt:lpstr>White</vt:lpstr>
      <vt:lpstr>PowerPoint Presentation</vt:lpstr>
      <vt:lpstr>PowerPoint Presentation</vt:lpstr>
      <vt:lpstr>PowerPoint Presentation</vt:lpstr>
      <vt:lpstr>New Platform + New Language = Innovation</vt:lpstr>
      <vt:lpstr>Suppose I offered you a computer that was actually…</vt:lpstr>
      <vt:lpstr>I’m Not Joking</vt:lpstr>
      <vt:lpstr>This is Happening</vt:lpstr>
      <vt:lpstr>The Big Query</vt:lpstr>
      <vt:lpstr>PowerPoint Presentation</vt:lpstr>
      <vt:lpstr>What is Serverless Computing?</vt:lpstr>
      <vt:lpstr>A Pure Functional Lambda</vt:lpstr>
      <vt:lpstr>FaaS Also Comes with a “Standard Library”</vt:lpstr>
      <vt:lpstr>PowerPoint Presentation</vt:lpstr>
      <vt:lpstr>3 Promises of the Cloud</vt:lpstr>
      <vt:lpstr>3 Promises of the Cloud</vt:lpstr>
      <vt:lpstr>Earlier I Said…</vt:lpstr>
      <vt:lpstr>Scenario 1: Embarrassingly Parallel Code</vt:lpstr>
      <vt:lpstr>Scenario 2: Pushdown to Autoscaling Services</vt:lpstr>
      <vt:lpstr>Google/Trifacta Cloud Dataprep</vt:lpstr>
      <vt:lpstr>Google/Trifacta Cloud Dataprep</vt:lpstr>
      <vt:lpstr>Google/Trifacta Cloud Dataprep</vt:lpstr>
      <vt:lpstr>Scenario 3: Workflow Composition</vt:lpstr>
      <vt:lpstr>Otherwise Not So Rosy</vt:lpstr>
      <vt:lpstr>The Many Limitations of Current FaaS (Lambda)</vt:lpstr>
      <vt:lpstr>Implications</vt:lpstr>
      <vt:lpstr>Implications</vt:lpstr>
      <vt:lpstr>Implications</vt:lpstr>
      <vt:lpstr>Scenario: Model Training</vt:lpstr>
      <vt:lpstr>Scenario: Prediction Serving</vt:lpstr>
      <vt:lpstr>Implications</vt:lpstr>
      <vt:lpstr>Implications</vt:lpstr>
      <vt:lpstr>Implications</vt:lpstr>
      <vt:lpstr>Scenario: Distributed Protocols</vt:lpstr>
      <vt:lpstr>Scenario: Distributed Protocols</vt:lpstr>
      <vt:lpstr>PowerPoint Presentation</vt:lpstr>
      <vt:lpstr>Our Colleagues Had Things to Say</vt:lpstr>
      <vt:lpstr>Hacker News Had a Few Things to Say, Too</vt:lpstr>
      <vt:lpstr>Interesting HN Feedback</vt:lpstr>
      <vt:lpstr>PowerPoint Presentation</vt:lpstr>
      <vt:lpstr>Future Directions for Programming the Cloud</vt:lpstr>
      <vt:lpstr>More Future Directions</vt:lpstr>
      <vt:lpstr>We’re Happy to Talk</vt:lpstr>
      <vt:lpstr>Conclusion</vt:lpstr>
      <vt:lpstr>Clipart Credits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Hellerstein</dc:creator>
  <cp:lastModifiedBy>Joseph Hellerstein</cp:lastModifiedBy>
  <cp:revision>56</cp:revision>
  <dcterms:created xsi:type="dcterms:W3CDTF">2019-01-11T17:57:00Z</dcterms:created>
  <dcterms:modified xsi:type="dcterms:W3CDTF">2019-02-15T18:46:31Z</dcterms:modified>
</cp:coreProperties>
</file>